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7" r:id="rId2"/>
    <p:sldId id="340" r:id="rId3"/>
    <p:sldId id="346" r:id="rId4"/>
    <p:sldId id="331" r:id="rId5"/>
    <p:sldId id="333" r:id="rId6"/>
    <p:sldId id="357" r:id="rId7"/>
    <p:sldId id="359" r:id="rId8"/>
    <p:sldId id="358" r:id="rId9"/>
    <p:sldId id="356" r:id="rId10"/>
    <p:sldId id="360" r:id="rId11"/>
    <p:sldId id="368" r:id="rId12"/>
    <p:sldId id="361" r:id="rId13"/>
    <p:sldId id="362" r:id="rId14"/>
    <p:sldId id="369" r:id="rId15"/>
    <p:sldId id="363" r:id="rId16"/>
    <p:sldId id="364" r:id="rId17"/>
    <p:sldId id="365" r:id="rId18"/>
    <p:sldId id="366" r:id="rId19"/>
    <p:sldId id="367" r:id="rId20"/>
    <p:sldId id="370" r:id="rId21"/>
    <p:sldId id="371" r:id="rId22"/>
    <p:sldId id="352" r:id="rId23"/>
    <p:sldId id="351" r:id="rId24"/>
    <p:sldId id="347" r:id="rId25"/>
  </p:sldIdLst>
  <p:sldSz cx="9144000" cy="5143500" type="screen16x9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8E828"/>
    <a:srgbClr val="A80000"/>
    <a:srgbClr val="119F11"/>
    <a:srgbClr val="FBFBFB"/>
    <a:srgbClr val="720000"/>
    <a:srgbClr val="310000"/>
    <a:srgbClr val="670000"/>
    <a:srgbClr val="370000"/>
    <a:srgbClr val="4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87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2784" y="-82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2B6A-E47F-439A-9D99-EE5610DE56D7}" type="datetimeFigureOut">
              <a:rPr lang="pt-PT" smtClean="0"/>
              <a:pPr/>
              <a:t>17-02-2017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071B-2AB1-4AFB-8AAC-F6A99B97930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63517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7544-26D9-49A6-BB2D-928395987FB7}" type="datetimeFigureOut">
              <a:rPr lang="pt-PT" smtClean="0"/>
              <a:pPr/>
              <a:t>17-02-2017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7086-8876-4D12-8ED6-BF7CDD3FBC0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8379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A80000">
                <a:alpha val="88000"/>
              </a:srgbClr>
            </a:gs>
            <a:gs pos="0">
              <a:srgbClr val="72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TM Wallpaper 1600x900.png"/>
          <p:cNvPicPr>
            <a:picLocks noChangeAspect="1"/>
          </p:cNvPicPr>
          <p:nvPr userDrawn="1"/>
        </p:nvPicPr>
        <p:blipFill>
          <a:blip r:embed="rId3"/>
          <a:srcRect l="17582" t="18349" r="17595" b="13610"/>
          <a:stretch>
            <a:fillRect/>
          </a:stretch>
        </p:blipFill>
        <p:spPr>
          <a:xfrm>
            <a:off x="238126" y="4390620"/>
            <a:ext cx="952499" cy="56237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Rectâ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7F7F7F"/>
          </a:solidFill>
          <a:latin typeface="Gill Sans Light"/>
          <a:ea typeface="MS PGothic" pitchFamily="34" charset="-128"/>
          <a:cs typeface="Gill Sans Ligh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PALESTRAS%20FORMADORES\Palestra%20M&#233;todos%20Encena&#231;&#227;o\How_to_Disassemble_and_Reassemble_your_AK_47_GoPro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deira_moc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6" y="2569785"/>
            <a:ext cx="1006473" cy="6703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50" y="266700"/>
            <a:ext cx="8572500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ACADEMIA MILITAR MARECHAL SAMORA MACHEL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COOPERAÇÃO TÉCNICO-MILITAR PORTUGUESA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PROJETO 2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Formação de Formadores</a:t>
            </a:r>
          </a:p>
          <a:p>
            <a:endParaRPr lang="pt-PT" dirty="0"/>
          </a:p>
        </p:txBody>
      </p:sp>
      <p:pic>
        <p:nvPicPr>
          <p:cNvPr id="18434" name="Picture 2" descr="http://www.edicic.org/attachments/Image/Bandeira_Portugal_1.pn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2569785"/>
            <a:ext cx="1006474" cy="67081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50" y="3343275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Workshop de Técnicas de Formação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14 a 23 de  Fevereiro de 2017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2700" y="3905250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81050" y="25717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781050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121920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781050" y="14382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4400550" y="2514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2333625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179070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781050" y="31242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4410075" y="14097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4391025" y="19431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3962400" y="9810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287655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3429000" y="985837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4391025" y="30384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20" name="Oval 19"/>
          <p:cNvSpPr/>
          <p:nvPr/>
        </p:nvSpPr>
        <p:spPr>
          <a:xfrm>
            <a:off x="561975" y="766762"/>
            <a:ext cx="438150" cy="447675"/>
          </a:xfrm>
          <a:prstGeom prst="ellipse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M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294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56196" y="3321793"/>
            <a:ext cx="917008" cy="27865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8" name="Picture 2" descr="Resultado de imagem para pieces ak 47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10800000">
            <a:off x="2009774" y="3236068"/>
            <a:ext cx="669165" cy="38163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9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25992" y="3293217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1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34190" y="2719021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2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35517" y="2235944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3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25991" y="1578717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4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78912" y="614429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5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63325" y="614428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6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97940" y="614428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7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813506" y="614429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8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41029" y="614428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9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954075" y="620325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40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23">
            <a:off x="4899481" y="1531759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41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23">
            <a:off x="4899482" y="2158529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42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23">
            <a:off x="4899483" y="2641604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43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23">
            <a:off x="4899480" y="3136730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sp>
        <p:nvSpPr>
          <p:cNvPr id="44" name="Rectângulo 43"/>
          <p:cNvSpPr/>
          <p:nvPr/>
        </p:nvSpPr>
        <p:spPr>
          <a:xfrm>
            <a:off x="2009773" y="3236068"/>
            <a:ext cx="669166" cy="364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44"/>
          <p:cNvSpPr/>
          <p:nvPr/>
        </p:nvSpPr>
        <p:spPr>
          <a:xfrm>
            <a:off x="2856194" y="3303959"/>
            <a:ext cx="917009" cy="2679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CaixaDeTexto 45"/>
          <p:cNvSpPr txBox="1"/>
          <p:nvPr/>
        </p:nvSpPr>
        <p:spPr>
          <a:xfrm>
            <a:off x="5743574" y="871537"/>
            <a:ext cx="3400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rgbClr val="FFFF00"/>
                </a:solidFill>
              </a:rPr>
              <a:t>E</a:t>
            </a:r>
            <a:r>
              <a:rPr lang="pt-PT" dirty="0" smtClean="0">
                <a:solidFill>
                  <a:schemeClr val="bg1"/>
                </a:solidFill>
              </a:rPr>
              <a:t>XPLICAÇÃO – 10%</a:t>
            </a:r>
          </a:p>
          <a:p>
            <a:pPr>
              <a:buFontTx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rgbClr val="FFFF00"/>
                </a:solidFill>
              </a:rPr>
              <a:t>D</a:t>
            </a:r>
            <a:r>
              <a:rPr lang="pt-PT" dirty="0" smtClean="0">
                <a:solidFill>
                  <a:schemeClr val="bg1"/>
                </a:solidFill>
              </a:rPr>
              <a:t>EMONSTRAÇÃO – 20%</a:t>
            </a:r>
          </a:p>
          <a:p>
            <a:pPr>
              <a:buFontTx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rgbClr val="FFFF00"/>
                </a:solidFill>
              </a:rPr>
              <a:t>I</a:t>
            </a:r>
            <a:r>
              <a:rPr lang="pt-PT" dirty="0" smtClean="0">
                <a:solidFill>
                  <a:schemeClr val="bg1"/>
                </a:solidFill>
              </a:rPr>
              <a:t>MITAÇÃO – 20%</a:t>
            </a:r>
          </a:p>
          <a:p>
            <a:pPr>
              <a:buFontTx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rgbClr val="FFFF00"/>
                </a:solidFill>
              </a:rPr>
              <a:t>P</a:t>
            </a:r>
            <a:r>
              <a:rPr lang="pt-PT" dirty="0" smtClean="0">
                <a:solidFill>
                  <a:schemeClr val="bg1"/>
                </a:solidFill>
              </a:rPr>
              <a:t>RÁTICA – 50%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m para assembly disassembly ak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0097" y="1010891"/>
            <a:ext cx="3073400" cy="17519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3796" name="Picture 4" descr="Resultado de imagem para assembly disassembly ak 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0" y="3010465"/>
            <a:ext cx="2424322" cy="187642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5" name="Rectângulo 4"/>
          <p:cNvSpPr/>
          <p:nvPr/>
        </p:nvSpPr>
        <p:spPr>
          <a:xfrm>
            <a:off x="155575" y="228600"/>
            <a:ext cx="7696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TÉCNICA da Demonstração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Indireta</a:t>
            </a:r>
            <a:endParaRPr lang="pt-P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How_to_Disassemble_and_Reassemble_your_AK_47_GoPr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65396" y="1337120"/>
            <a:ext cx="3801853" cy="285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 ATIVO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76224" y="1126005"/>
            <a:ext cx="8601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TÉCNICA do Jogo de Papeis (</a:t>
            </a:r>
            <a:r>
              <a:rPr lang="pt-P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Roll-Player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TÉCNICA da Tempestade de Ideias (brainstorming).</a:t>
            </a:r>
          </a:p>
        </p:txBody>
      </p:sp>
      <p:sp>
        <p:nvSpPr>
          <p:cNvPr id="4" name="Oval 3"/>
          <p:cNvSpPr/>
          <p:nvPr/>
        </p:nvSpPr>
        <p:spPr>
          <a:xfrm>
            <a:off x="5743575" y="4248150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8625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474345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5724525" y="32099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5229225" y="32099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7105650" y="32099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6638925" y="32194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6181725" y="32289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4305300" y="37338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4762500" y="37528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5238750" y="37528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5724525" y="37528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6191250" y="37528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6648450" y="37528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7124700" y="37528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385762" y="2105025"/>
            <a:ext cx="860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DA SESSÃO – Montar uma emboscada.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410450" y="3445817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(Estudantes)</a:t>
            </a:r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119812" y="4234160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(Formador)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460375" y="2860327"/>
            <a:ext cx="1816100" cy="1430982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val 28"/>
          <p:cNvSpPr/>
          <p:nvPr/>
        </p:nvSpPr>
        <p:spPr>
          <a:xfrm>
            <a:off x="2936877" y="2288530"/>
            <a:ext cx="2035175" cy="1650057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Oval 27"/>
          <p:cNvSpPr/>
          <p:nvPr/>
        </p:nvSpPr>
        <p:spPr>
          <a:xfrm>
            <a:off x="2182812" y="212377"/>
            <a:ext cx="2035175" cy="1650057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/>
          <p:cNvSpPr/>
          <p:nvPr/>
        </p:nvSpPr>
        <p:spPr>
          <a:xfrm>
            <a:off x="155575" y="340668"/>
            <a:ext cx="1730375" cy="1535757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/>
          <p:cNvSpPr/>
          <p:nvPr/>
        </p:nvSpPr>
        <p:spPr>
          <a:xfrm>
            <a:off x="460375" y="5429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1009650" y="5429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3467100" y="3079401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2624137" y="747712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1447800" y="3490912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3867150" y="2576512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3409950" y="2595562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460375" y="10953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1009650" y="10953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2762250" y="117166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3257550" y="1214437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3143250" y="72399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3962400" y="3062287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898525" y="3490912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107950" y="1638300"/>
            <a:ext cx="2200276" cy="46166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Grupo de Apoio</a:t>
            </a:r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938338" y="212377"/>
            <a:ext cx="2424114" cy="46166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Grupo de Assalto</a:t>
            </a:r>
            <a:endParaRPr lang="pt-PT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728911" y="3612801"/>
            <a:ext cx="2709863" cy="46166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Grupo de Segurança</a:t>
            </a:r>
            <a:endParaRPr lang="pt-PT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47662" y="2860327"/>
            <a:ext cx="2200276" cy="46166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Comando</a:t>
            </a:r>
            <a:endParaRPr lang="pt-PT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524375" y="507652"/>
            <a:ext cx="476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Dividir a classe por grupos.</a:t>
            </a: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Atribuir “papeis”.</a:t>
            </a: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Orientar a “Tempestade de Ideias”.</a:t>
            </a: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Apresentação de Ideias por grupos.</a:t>
            </a:r>
          </a:p>
          <a:p>
            <a:pPr>
              <a:buFontTx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 Discussão / Solução conjunta.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38125" y="257175"/>
            <a:ext cx="2457450" cy="3152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52475" y="847725"/>
            <a:ext cx="2457450" cy="315277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1466850" y="1467624"/>
            <a:ext cx="2457450" cy="3152775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6019800" y="847725"/>
            <a:ext cx="2457450" cy="3152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466850" y="1467624"/>
            <a:ext cx="904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SOLUÇÃO</a:t>
            </a:r>
            <a:endParaRPr lang="pt-PT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8124" y="257175"/>
            <a:ext cx="220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MATÉRIA DE ESTUDO ANOTADA</a:t>
            </a:r>
            <a:endParaRPr lang="pt-PT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2475" y="847724"/>
            <a:ext cx="220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TESTE / EXERCÍCIO PRÁTICO</a:t>
            </a:r>
            <a:endParaRPr lang="pt-PT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19800" y="847725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MATÉRIA DE ESTUDO / AVALIAÇÃO DE CONHECIMENTO</a:t>
            </a:r>
            <a:endParaRPr lang="pt-PT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466850" y="1895475"/>
            <a:ext cx="245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/>
              <a:t>XXXXXXXXXXX</a:t>
            </a:r>
          </a:p>
          <a:p>
            <a:endParaRPr lang="pt-PT" sz="1000" dirty="0" smtClean="0"/>
          </a:p>
          <a:p>
            <a:endParaRPr lang="pt-PT" sz="1000" dirty="0" smtClean="0"/>
          </a:p>
          <a:p>
            <a:r>
              <a:rPr lang="pt-PT" sz="1000" dirty="0" smtClean="0"/>
              <a:t>XXXXXXXXXXXXXXXXXXXXXXXXXXXXXXXXXXXXXXXXXXXXXXXXXXXXXXXXXXXXXXXXXXXXXXXXXXXXXXXXXXXXXXXXXXXXXXXXXXXXXX</a:t>
            </a:r>
          </a:p>
          <a:p>
            <a:endParaRPr lang="pt-PT" sz="1000" dirty="0" smtClean="0"/>
          </a:p>
          <a:p>
            <a:r>
              <a:rPr lang="pt-PT" sz="1000" dirty="0" smtClean="0"/>
              <a:t>XXXXXXXXXXXXXXXXXXXXXXXXXXXX</a:t>
            </a:r>
          </a:p>
          <a:p>
            <a:r>
              <a:rPr lang="pt-PT" sz="1000" dirty="0" smtClean="0"/>
              <a:t>XXXXXXXXXXXXXXXXXXXXXXXXXXXX</a:t>
            </a:r>
          </a:p>
          <a:p>
            <a:r>
              <a:rPr lang="pt-PT" sz="1000" dirty="0" smtClean="0"/>
              <a:t>XXXXXXXXXXXXXXXXXXXXXXXXXXXX</a:t>
            </a:r>
          </a:p>
          <a:p>
            <a:endParaRPr lang="pt-PT" sz="1000" dirty="0" smtClean="0"/>
          </a:p>
          <a:p>
            <a:endParaRPr lang="pt-PT" sz="1000" dirty="0" smtClean="0"/>
          </a:p>
          <a:p>
            <a:r>
              <a:rPr lang="pt-PT" sz="1000" dirty="0" smtClean="0"/>
              <a:t>XXXXXXXXXXXXX</a:t>
            </a:r>
          </a:p>
          <a:p>
            <a:r>
              <a:rPr lang="pt-PT" sz="1000" dirty="0" smtClean="0"/>
              <a:t>XXXXXXXXXXXXXXXXXXXXXXXXXXXXXX</a:t>
            </a:r>
          </a:p>
          <a:p>
            <a:r>
              <a:rPr lang="pt-PT" sz="1000" dirty="0" smtClean="0"/>
              <a:t>XXXXXXXXXXXXXXXXXXXXXXXXXXXXXX</a:t>
            </a:r>
          </a:p>
          <a:p>
            <a:r>
              <a:rPr lang="pt-PT" sz="1000" dirty="0" smtClean="0"/>
              <a:t>XXXXXXXXXXXXXXXXXXXXXXXXXXXX</a:t>
            </a:r>
            <a:endParaRPr lang="pt-PT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19800" y="1467624"/>
            <a:ext cx="245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/>
              <a:t>XXXXXXXXXXX</a:t>
            </a:r>
          </a:p>
          <a:p>
            <a:endParaRPr lang="pt-PT" sz="1000" dirty="0" smtClean="0"/>
          </a:p>
          <a:p>
            <a:endParaRPr lang="pt-PT" sz="1000" dirty="0" smtClean="0"/>
          </a:p>
          <a:p>
            <a:r>
              <a:rPr lang="pt-PT" sz="1000" dirty="0" smtClean="0"/>
              <a:t>XXXXXXXXXXXXXXXXXXXXXXXXXXXXXXXXXXXXXXXXXXXXXXXXXXXXXXXXXXXXXXXXXXXXXXXXXXXXXXXXXXXXXXXXXXXXXXXXXXXXXX</a:t>
            </a:r>
          </a:p>
          <a:p>
            <a:endParaRPr lang="pt-PT" sz="1000" dirty="0" smtClean="0"/>
          </a:p>
          <a:p>
            <a:r>
              <a:rPr lang="pt-PT" sz="1000" dirty="0" smtClean="0"/>
              <a:t>XXXXXXXXXXXXXXXXXXXXXXXXXXXX</a:t>
            </a:r>
          </a:p>
          <a:p>
            <a:r>
              <a:rPr lang="pt-PT" sz="1000" dirty="0" smtClean="0"/>
              <a:t>XXXXXXXXXXXXXXXXXXXXXXXXXXXX</a:t>
            </a:r>
          </a:p>
          <a:p>
            <a:r>
              <a:rPr lang="pt-PT" sz="1000" dirty="0" smtClean="0"/>
              <a:t>XXXXXXXXXXXXXXXXXXXXXXXXXXXX</a:t>
            </a:r>
          </a:p>
          <a:p>
            <a:endParaRPr lang="pt-PT" sz="1000" dirty="0" smtClean="0"/>
          </a:p>
          <a:p>
            <a:endParaRPr lang="pt-PT" sz="1000" dirty="0" smtClean="0"/>
          </a:p>
          <a:p>
            <a:r>
              <a:rPr lang="pt-PT" sz="1000" dirty="0" smtClean="0"/>
              <a:t>XXXXXXXXXXXXX</a:t>
            </a:r>
          </a:p>
          <a:p>
            <a:r>
              <a:rPr lang="pt-PT" sz="1000" dirty="0" smtClean="0"/>
              <a:t>XXXXXXXXXXXXXXXXXXXXXXXXXXXXXX</a:t>
            </a:r>
          </a:p>
          <a:p>
            <a:r>
              <a:rPr lang="pt-PT" sz="1000" dirty="0" smtClean="0"/>
              <a:t>XXXXXXXXXXXXXXXXXXXXXXXXXXXXXX</a:t>
            </a:r>
          </a:p>
          <a:p>
            <a:r>
              <a:rPr lang="pt-PT" sz="1000" dirty="0" smtClean="0"/>
              <a:t>XXXXXXXXXXXXXXXXXXXXXXXXXXXX</a:t>
            </a:r>
            <a:endParaRPr lang="pt-PT" sz="1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90875" y="247650"/>
            <a:ext cx="32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Folhas Avançadas/Apoio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 ATIVO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76224" y="1126005"/>
            <a:ext cx="860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TÉCNICA da Simulação.</a:t>
            </a:r>
          </a:p>
        </p:txBody>
      </p:sp>
      <p:sp>
        <p:nvSpPr>
          <p:cNvPr id="4" name="Oval 3"/>
          <p:cNvSpPr/>
          <p:nvPr/>
        </p:nvSpPr>
        <p:spPr>
          <a:xfrm>
            <a:off x="5743575" y="3895725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86250" y="26289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4743450" y="26289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5724525" y="26479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5229225" y="26479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7105650" y="26479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6638925" y="26574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6181725" y="26670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4305300" y="31718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476250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523875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5724525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619125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664845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712470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385762" y="1571625"/>
            <a:ext cx="8601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DA SESSÃO – Planear uma Operação Ofensiva em Áreas Edificadas.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119812" y="3900785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(Formador)</a:t>
            </a:r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410450" y="2883842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(Estudantes)</a:t>
            </a:r>
            <a:endParaRPr lang="pt-PT" dirty="0"/>
          </a:p>
        </p:txBody>
      </p:sp>
      <p:sp>
        <p:nvSpPr>
          <p:cNvPr id="25" name="Oval 24"/>
          <p:cNvSpPr/>
          <p:nvPr/>
        </p:nvSpPr>
        <p:spPr>
          <a:xfrm>
            <a:off x="5753100" y="4362450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124575" y="4362450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(Formador)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apacitar a Academia Militar &quot;Marechal Samora Machel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206" y="419100"/>
            <a:ext cx="6889281" cy="389572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nap.edu/openbook/21674/xhtml/images/p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409574"/>
            <a:ext cx="7091562" cy="385762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strategypage.com/wargames/newsimages/DA%20Screensho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209550"/>
            <a:ext cx="3962400" cy="29718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056" name="Picture 8" descr="Resultado de imagem para military operations planning simu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1581149"/>
            <a:ext cx="4574203" cy="343065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m para military operations planning simu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5" y="265907"/>
            <a:ext cx="6721475" cy="448098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952500" y="1743730"/>
            <a:ext cx="7229475" cy="138499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Métodos e Técnicas Pedagógicas</a:t>
            </a:r>
          </a:p>
          <a:p>
            <a:pPr lvl="1" algn="ctr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“no contexto do </a:t>
            </a:r>
          </a:p>
          <a:p>
            <a:pPr lvl="1" algn="ctr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Ensino Superior Militar”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Resultado de imagem para small arms fire simu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225" y="390525"/>
            <a:ext cx="6302375" cy="419895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1599992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QUAL O MELHOR MÉTODO?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47650" y="2753380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QUAL A MELHOR TÉCNICA?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844" t="10667" r="32687" b="5500"/>
          <a:stretch>
            <a:fillRect/>
          </a:stretch>
        </p:blipFill>
        <p:spPr bwMode="auto">
          <a:xfrm>
            <a:off x="238126" y="714375"/>
            <a:ext cx="2521588" cy="35528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40344" t="10833" r="37156" b="29167"/>
          <a:stretch>
            <a:fillRect/>
          </a:stretch>
        </p:blipFill>
        <p:spPr bwMode="auto">
          <a:xfrm>
            <a:off x="3476625" y="714374"/>
            <a:ext cx="2368550" cy="35528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l="38562" t="13166" r="37459" b="10590"/>
          <a:stretch>
            <a:fillRect/>
          </a:stretch>
        </p:blipFill>
        <p:spPr bwMode="auto">
          <a:xfrm>
            <a:off x="6562725" y="685800"/>
            <a:ext cx="2314575" cy="36004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933450" y="66675"/>
            <a:ext cx="722947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Apoio Bibliográfico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809750"/>
            <a:ext cx="866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bg1"/>
                </a:solidFill>
              </a:rPr>
              <a:t>Obrigado pela atenção!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deira_moc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6" y="2569785"/>
            <a:ext cx="1006473" cy="6703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50" y="266700"/>
            <a:ext cx="8572500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ACADEMIA MILITAR MARECHAL SAMORA MACHEL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COOPERAÇÃO TÉCNICO-MILITAR PORTUGUESA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PROJETO 2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Formação de Formadores</a:t>
            </a:r>
          </a:p>
          <a:p>
            <a:endParaRPr lang="pt-PT" dirty="0"/>
          </a:p>
        </p:txBody>
      </p:sp>
      <p:pic>
        <p:nvPicPr>
          <p:cNvPr id="18434" name="Picture 2" descr="http://www.edicic.org/attachments/Image/Bandeira_Portugal_1.pn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2569785"/>
            <a:ext cx="1006474" cy="67081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50" y="3343275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Workshop de Técnicas de Formação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14 a 23 de  Fevereiro de 2017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rofes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390816"/>
            <a:ext cx="2873374" cy="19095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028" name="AutoShape 4" descr="Resultado de imagem para military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esultado de imagem para military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4" name="Picture 10" descr="https://www.army.mil/e2/c/images/2014/04/17/340940/siz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4" y="1416843"/>
            <a:ext cx="2909862" cy="19095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7" name="Meia Moldura 6"/>
          <p:cNvSpPr/>
          <p:nvPr/>
        </p:nvSpPr>
        <p:spPr>
          <a:xfrm rot="1632798">
            <a:off x="2295523" y="799177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Meia Moldura 7"/>
          <p:cNvSpPr/>
          <p:nvPr/>
        </p:nvSpPr>
        <p:spPr>
          <a:xfrm rot="4046984">
            <a:off x="6012981" y="792955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eia Moldura 8"/>
          <p:cNvSpPr/>
          <p:nvPr/>
        </p:nvSpPr>
        <p:spPr>
          <a:xfrm rot="12700219">
            <a:off x="6019800" y="3158558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Meia Moldura 9"/>
          <p:cNvSpPr/>
          <p:nvPr/>
        </p:nvSpPr>
        <p:spPr>
          <a:xfrm rot="14410500">
            <a:off x="2400299" y="3133645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40" name="Picture 16" descr="Resultado de imagem para academia militar"/>
          <p:cNvPicPr>
            <a:picLocks noChangeAspect="1" noChangeArrowheads="1"/>
          </p:cNvPicPr>
          <p:nvPr/>
        </p:nvPicPr>
        <p:blipFill>
          <a:blip r:embed="rId4"/>
          <a:srcRect l="20926" t="15336"/>
          <a:stretch>
            <a:fillRect/>
          </a:stretch>
        </p:blipFill>
        <p:spPr bwMode="auto">
          <a:xfrm>
            <a:off x="2698715" y="1341062"/>
            <a:ext cx="3604148" cy="204252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MÉTODOS PEDAGÓGICOS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7372350" y="1017554"/>
            <a:ext cx="495300" cy="668268"/>
          </a:xfrm>
          <a:prstGeom prst="downArrow">
            <a:avLst/>
          </a:prstGeom>
          <a:solidFill>
            <a:srgbClr val="28E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Seta para baixo 3"/>
          <p:cNvSpPr/>
          <p:nvPr/>
        </p:nvSpPr>
        <p:spPr>
          <a:xfrm>
            <a:off x="1257300" y="1016795"/>
            <a:ext cx="495300" cy="668268"/>
          </a:xfrm>
          <a:prstGeom prst="down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62339" y="1449412"/>
            <a:ext cx="5486450" cy="3198304"/>
            <a:chOff x="484" y="803"/>
            <a:chExt cx="5236" cy="343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4" y="803"/>
              <a:ext cx="4546" cy="3436"/>
              <a:chOff x="484" y="803"/>
              <a:chExt cx="4546" cy="3436"/>
            </a:xfrm>
          </p:grpSpPr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741" y="803"/>
                <a:ext cx="3094" cy="2913"/>
              </a:xfrm>
              <a:prstGeom prst="ellips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766" y="1101"/>
                <a:ext cx="1952" cy="1299"/>
                <a:chOff x="2112" y="1344"/>
                <a:chExt cx="1952" cy="1299"/>
              </a:xfrm>
            </p:grpSpPr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1344"/>
                  <a:ext cx="939" cy="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Rectangle 8"/>
                <p:cNvSpPr>
                  <a:spLocks noChangeArrowheads="1"/>
                </p:cNvSpPr>
                <p:nvPr/>
              </p:nvSpPr>
              <p:spPr bwMode="auto">
                <a:xfrm>
                  <a:off x="2112" y="2007"/>
                  <a:ext cx="1952" cy="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5000"/>
                    </a:lnSpc>
                    <a:spcBef>
                      <a:spcPct val="2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PT" dirty="0">
                      <a:solidFill>
                        <a:srgbClr val="FFFF00"/>
                      </a:solidFill>
                      <a:latin typeface="+mn-lt"/>
                    </a:rPr>
                    <a:t>EXPOSITIVO</a:t>
                  </a:r>
                  <a:endParaRPr lang="pt-PT" sz="32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484" y="2782"/>
                <a:ext cx="2584" cy="1450"/>
                <a:chOff x="144" y="2784"/>
                <a:chExt cx="2584" cy="1450"/>
              </a:xfrm>
            </p:grpSpPr>
            <p:pic>
              <p:nvPicPr>
                <p:cNvPr id="16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784"/>
                  <a:ext cx="1020" cy="9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Rectangle 11"/>
                <p:cNvSpPr>
                  <a:spLocks noChangeArrowheads="1"/>
                </p:cNvSpPr>
                <p:nvPr/>
              </p:nvSpPr>
              <p:spPr bwMode="auto">
                <a:xfrm>
                  <a:off x="144" y="3738"/>
                  <a:ext cx="2584" cy="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PT" dirty="0">
                      <a:solidFill>
                        <a:srgbClr val="FFFF00"/>
                      </a:solidFill>
                      <a:latin typeface="+mn-lt"/>
                    </a:rPr>
                    <a:t>INTERROGATIVO</a:t>
                  </a:r>
                  <a:endParaRPr lang="pt-PT" sz="32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3907" y="2885"/>
                <a:ext cx="1123" cy="1354"/>
                <a:chOff x="4368" y="2736"/>
                <a:chExt cx="1123" cy="1354"/>
              </a:xfrm>
            </p:grpSpPr>
            <p:pic>
              <p:nvPicPr>
                <p:cNvPr id="14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2736"/>
                  <a:ext cx="939" cy="9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4457" y="3594"/>
                  <a:ext cx="1034" cy="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PT" dirty="0" smtClean="0">
                      <a:solidFill>
                        <a:srgbClr val="FFFF00"/>
                      </a:solidFill>
                      <a:latin typeface="+mn-lt"/>
                    </a:rPr>
                    <a:t>ATIVO</a:t>
                  </a:r>
                  <a:endParaRPr lang="pt-PT" sz="32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005" y="1127"/>
              <a:ext cx="2715" cy="1293"/>
              <a:chOff x="3005" y="1127"/>
              <a:chExt cx="2715" cy="1293"/>
            </a:xfrm>
          </p:grpSpPr>
          <p:pic>
            <p:nvPicPr>
              <p:cNvPr id="8" name="Picture 1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9" y="1127"/>
                <a:ext cx="1206" cy="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17"/>
              <p:cNvSpPr>
                <a:spLocks noChangeArrowheads="1"/>
              </p:cNvSpPr>
              <p:nvPr/>
            </p:nvSpPr>
            <p:spPr bwMode="auto">
              <a:xfrm>
                <a:off x="3005" y="1784"/>
                <a:ext cx="2715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5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pt-PT" dirty="0">
                    <a:solidFill>
                      <a:srgbClr val="FFFF00"/>
                    </a:solidFill>
                    <a:latin typeface="+mn-lt"/>
                  </a:rPr>
                  <a:t>DEMONSTRATIVO</a:t>
                </a:r>
                <a:endParaRPr lang="pt-PT" sz="3200" dirty="0">
                  <a:solidFill>
                    <a:srgbClr val="FFFF00"/>
                  </a:solidFill>
                  <a:latin typeface="+mn-lt"/>
                </a:endParaRPr>
              </a:p>
            </p:txBody>
          </p:sp>
        </p:grpSp>
      </p:grpSp>
      <p:sp>
        <p:nvSpPr>
          <p:cNvPr id="20" name="CaixaDeTexto 19"/>
          <p:cNvSpPr txBox="1"/>
          <p:nvPr/>
        </p:nvSpPr>
        <p:spPr>
          <a:xfrm>
            <a:off x="1250581" y="1752497"/>
            <a:ext cx="513410" cy="3210027"/>
          </a:xfrm>
          <a:prstGeom prst="rect">
            <a:avLst/>
          </a:prstGeom>
          <a:solidFill>
            <a:srgbClr val="FF3399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pt-PT" sz="1800" dirty="0" smtClean="0"/>
              <a:t>DIRETIVOS</a:t>
            </a:r>
            <a:endParaRPr lang="pt-PT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210425" y="1847850"/>
            <a:ext cx="842154" cy="3019423"/>
          </a:xfrm>
          <a:prstGeom prst="rect">
            <a:avLst/>
          </a:prstGeom>
          <a:solidFill>
            <a:srgbClr val="28E828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pt-PT" sz="1800" dirty="0" smtClean="0"/>
              <a:t>NÃO DIRETIVOS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7650" y="409367"/>
            <a:ext cx="862965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pt-PT" sz="2800" b="1" u="sng" dirty="0" smtClean="0">
                <a:latin typeface="Arial" pitchFamily="34" charset="0"/>
                <a:cs typeface="Arial" pitchFamily="34" charset="0"/>
              </a:rPr>
              <a:t>MÉTODO DEMONSTRATIVO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76224" y="1126004"/>
            <a:ext cx="7696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TÉCNICA da Demonstração Direta (EDIP)</a:t>
            </a:r>
          </a:p>
        </p:txBody>
      </p:sp>
      <p:sp>
        <p:nvSpPr>
          <p:cNvPr id="4" name="Oval 3"/>
          <p:cNvSpPr/>
          <p:nvPr/>
        </p:nvSpPr>
        <p:spPr>
          <a:xfrm>
            <a:off x="5743575" y="3895725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86250" y="26289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6" name="Oval 5"/>
          <p:cNvSpPr/>
          <p:nvPr/>
        </p:nvSpPr>
        <p:spPr>
          <a:xfrm>
            <a:off x="6629400" y="4486275"/>
            <a:ext cx="438150" cy="447675"/>
          </a:xfrm>
          <a:prstGeom prst="ellipse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M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43450" y="26289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5724525" y="26479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5229225" y="26479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7105650" y="26479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6638925" y="26574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6181725" y="26670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4305300" y="31718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476250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523875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5724525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619125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664845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7124700" y="31908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294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627684"/>
            <a:ext cx="3330574" cy="101208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sp>
        <p:nvSpPr>
          <p:cNvPr id="24" name="Rectângulo 23"/>
          <p:cNvSpPr/>
          <p:nvPr/>
        </p:nvSpPr>
        <p:spPr>
          <a:xfrm>
            <a:off x="276224" y="1587669"/>
            <a:ext cx="8601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DA SESSÃO – Desmontar e Montar a Espingarda AK-47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410450" y="2883842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(Estudantes)</a:t>
            </a:r>
            <a:endParaRPr lang="pt-PT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119812" y="3900785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(Formador)</a:t>
            </a:r>
            <a:endParaRPr lang="pt-PT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043737" y="4467522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(Monitor)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2700" y="4286249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81050" y="25717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781050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121920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781050" y="14382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4400550" y="2514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2333625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179070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781050" y="31242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4410075" y="14097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4391025" y="19431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3962400" y="9810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287655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3429000" y="985837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4391025" y="30384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20" name="Oval 19"/>
          <p:cNvSpPr/>
          <p:nvPr/>
        </p:nvSpPr>
        <p:spPr>
          <a:xfrm>
            <a:off x="155575" y="3124200"/>
            <a:ext cx="438150" cy="447675"/>
          </a:xfrm>
          <a:prstGeom prst="ellipse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M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" name="Triângulo isósceles 24"/>
          <p:cNvSpPr/>
          <p:nvPr/>
        </p:nvSpPr>
        <p:spPr>
          <a:xfrm rot="10800000">
            <a:off x="1476375" y="3724274"/>
            <a:ext cx="2554004" cy="561975"/>
          </a:xfrm>
          <a:prstGeom prst="triangle">
            <a:avLst>
              <a:gd name="adj" fmla="val 50000"/>
            </a:avLst>
          </a:prstGeom>
          <a:solidFill>
            <a:srgbClr val="28E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43"/>
          <p:cNvSpPr/>
          <p:nvPr/>
        </p:nvSpPr>
        <p:spPr>
          <a:xfrm>
            <a:off x="1476374" y="1600200"/>
            <a:ext cx="2676526" cy="18859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Seta para a direita 44"/>
          <p:cNvSpPr/>
          <p:nvPr/>
        </p:nvSpPr>
        <p:spPr>
          <a:xfrm rot="16200000">
            <a:off x="-606425" y="1809750"/>
            <a:ext cx="1924050" cy="400050"/>
          </a:xfrm>
          <a:prstGeom prst="righ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Seta para a direita 45"/>
          <p:cNvSpPr/>
          <p:nvPr/>
        </p:nvSpPr>
        <p:spPr>
          <a:xfrm>
            <a:off x="304799" y="390525"/>
            <a:ext cx="4543425" cy="400050"/>
          </a:xfrm>
          <a:prstGeom prst="righ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Seta para a direita 46"/>
          <p:cNvSpPr/>
          <p:nvPr/>
        </p:nvSpPr>
        <p:spPr>
          <a:xfrm rot="5400000">
            <a:off x="3714750" y="1809750"/>
            <a:ext cx="2952750" cy="400050"/>
          </a:xfrm>
          <a:prstGeom prst="righ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CaixaDeTexto 47"/>
          <p:cNvSpPr txBox="1"/>
          <p:nvPr/>
        </p:nvSpPr>
        <p:spPr>
          <a:xfrm>
            <a:off x="6648450" y="190500"/>
            <a:ext cx="1514475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Na RUA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14600" y="3838574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255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781050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2295525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1257299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2295525" y="65088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2771775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2228850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78105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2762250" y="762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4400550" y="10001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3811304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2781300" y="10001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4410074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3897029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20" name="Oval 19"/>
          <p:cNvSpPr/>
          <p:nvPr/>
        </p:nvSpPr>
        <p:spPr>
          <a:xfrm>
            <a:off x="1038224" y="204490"/>
            <a:ext cx="438150" cy="447675"/>
          </a:xfrm>
          <a:prstGeom prst="ellipse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M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8" name="CaixaDeTexto 47"/>
          <p:cNvSpPr txBox="1"/>
          <p:nvPr/>
        </p:nvSpPr>
        <p:spPr>
          <a:xfrm>
            <a:off x="6648450" y="190500"/>
            <a:ext cx="1514475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Em SALA</a:t>
            </a:r>
            <a:endParaRPr lang="pt-PT" dirty="0"/>
          </a:p>
        </p:txBody>
      </p:sp>
      <p:sp>
        <p:nvSpPr>
          <p:cNvPr id="26" name="Rectângulo 25"/>
          <p:cNvSpPr/>
          <p:nvPr/>
        </p:nvSpPr>
        <p:spPr>
          <a:xfrm>
            <a:off x="781050" y="2505075"/>
            <a:ext cx="914399" cy="3238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ângulo 26"/>
          <p:cNvSpPr/>
          <p:nvPr/>
        </p:nvSpPr>
        <p:spPr>
          <a:xfrm>
            <a:off x="2266950" y="1504951"/>
            <a:ext cx="914399" cy="3238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ângulo 27"/>
          <p:cNvSpPr/>
          <p:nvPr/>
        </p:nvSpPr>
        <p:spPr>
          <a:xfrm>
            <a:off x="2276475" y="2505075"/>
            <a:ext cx="914399" cy="3238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28"/>
          <p:cNvSpPr/>
          <p:nvPr/>
        </p:nvSpPr>
        <p:spPr>
          <a:xfrm>
            <a:off x="3924301" y="2495550"/>
            <a:ext cx="914399" cy="3238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29"/>
          <p:cNvSpPr/>
          <p:nvPr/>
        </p:nvSpPr>
        <p:spPr>
          <a:xfrm>
            <a:off x="800099" y="1504951"/>
            <a:ext cx="914399" cy="3238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ctângulo 30"/>
          <p:cNvSpPr/>
          <p:nvPr/>
        </p:nvSpPr>
        <p:spPr>
          <a:xfrm>
            <a:off x="3924301" y="1504951"/>
            <a:ext cx="914399" cy="3238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ângulo 31"/>
          <p:cNvSpPr/>
          <p:nvPr/>
        </p:nvSpPr>
        <p:spPr>
          <a:xfrm>
            <a:off x="2295525" y="533400"/>
            <a:ext cx="914399" cy="3238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ângulo 32"/>
          <p:cNvSpPr/>
          <p:nvPr/>
        </p:nvSpPr>
        <p:spPr>
          <a:xfrm>
            <a:off x="800099" y="3219450"/>
            <a:ext cx="4038601" cy="438150"/>
          </a:xfrm>
          <a:prstGeom prst="rect">
            <a:avLst/>
          </a:prstGeom>
          <a:solidFill>
            <a:srgbClr val="28E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286000" y="3257550"/>
            <a:ext cx="914399" cy="3238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2700" y="4286249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81050" y="25717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781050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121920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781050" y="14382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4400550" y="2514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2333625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179070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781050" y="31242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4410075" y="14097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4391025" y="19431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3962400" y="9810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2876550" y="9906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3429000" y="985837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4391025" y="30384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20" name="Oval 19"/>
          <p:cNvSpPr/>
          <p:nvPr/>
        </p:nvSpPr>
        <p:spPr>
          <a:xfrm>
            <a:off x="155575" y="3124200"/>
            <a:ext cx="438150" cy="447675"/>
          </a:xfrm>
          <a:prstGeom prst="ellipse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M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6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241" y="160338"/>
            <a:ext cx="3145858" cy="95595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1506" name="Picture 2" descr="Resultado de imagem para pieces ak 47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909741" y="1279048"/>
            <a:ext cx="2796368" cy="159480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7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56196" y="3321793"/>
            <a:ext cx="917008" cy="27865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8" name="Picture 2" descr="Resultado de imagem para pieces ak 47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10800000">
            <a:off x="2009774" y="3236068"/>
            <a:ext cx="669165" cy="38163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29" name="Rectângulo 28"/>
          <p:cNvSpPr/>
          <p:nvPr/>
        </p:nvSpPr>
        <p:spPr>
          <a:xfrm>
            <a:off x="2009773" y="3236068"/>
            <a:ext cx="669166" cy="364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29"/>
          <p:cNvSpPr/>
          <p:nvPr/>
        </p:nvSpPr>
        <p:spPr>
          <a:xfrm>
            <a:off x="2856194" y="3303959"/>
            <a:ext cx="917009" cy="2679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2700" y="3867150"/>
            <a:ext cx="438150" cy="4476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F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8625" y="25717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438150" y="20097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1219200" y="4286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476250" y="14382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4972050" y="2495183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2333625" y="4286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1790700" y="43815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3" name="Oval 12"/>
          <p:cNvSpPr/>
          <p:nvPr/>
        </p:nvSpPr>
        <p:spPr>
          <a:xfrm>
            <a:off x="419100" y="31242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4" name="Oval 13"/>
          <p:cNvSpPr/>
          <p:nvPr/>
        </p:nvSpPr>
        <p:spPr>
          <a:xfrm>
            <a:off x="4991100" y="14097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5" name="Oval 14"/>
          <p:cNvSpPr/>
          <p:nvPr/>
        </p:nvSpPr>
        <p:spPr>
          <a:xfrm>
            <a:off x="4991100" y="19431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6" name="Oval 15"/>
          <p:cNvSpPr/>
          <p:nvPr/>
        </p:nvSpPr>
        <p:spPr>
          <a:xfrm>
            <a:off x="3962400" y="42862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7" name="Oval 16"/>
          <p:cNvSpPr/>
          <p:nvPr/>
        </p:nvSpPr>
        <p:spPr>
          <a:xfrm>
            <a:off x="2876550" y="419100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3429000" y="423862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4991100" y="3038475"/>
            <a:ext cx="438150" cy="4476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</a:t>
            </a:r>
            <a:endParaRPr lang="pt-PT" dirty="0"/>
          </a:p>
        </p:txBody>
      </p:sp>
      <p:sp>
        <p:nvSpPr>
          <p:cNvPr id="20" name="Oval 19"/>
          <p:cNvSpPr/>
          <p:nvPr/>
        </p:nvSpPr>
        <p:spPr>
          <a:xfrm>
            <a:off x="561975" y="766762"/>
            <a:ext cx="438150" cy="447675"/>
          </a:xfrm>
          <a:prstGeom prst="ellipse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M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290" name="AutoShape 2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292" name="AutoShape 4" descr="Resultado de imagem para ak 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294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56196" y="3321793"/>
            <a:ext cx="917008" cy="27865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6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241" y="160338"/>
            <a:ext cx="3145858" cy="95595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1506" name="Picture 2" descr="Resultado de imagem para pieces ak 47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909741" y="1279048"/>
            <a:ext cx="2796368" cy="159480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8" name="Picture 2" descr="Resultado de imagem para pieces ak 47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10800000">
            <a:off x="2009774" y="3236068"/>
            <a:ext cx="669165" cy="38163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9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40367" y="3293217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1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48565" y="2719021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2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87992" y="2235944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3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97516" y="1578717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4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78912" y="1128779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5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63325" y="1119253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6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97940" y="1138303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7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813506" y="1138304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8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41029" y="1128778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9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954075" y="1144200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40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23">
            <a:off x="4385131" y="1531759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41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23">
            <a:off x="4385132" y="2158529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42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23">
            <a:off x="4356558" y="2641604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43" name="Picture 6" descr="http://vignette1.wikia.nocookie.net/armyoftwo/images/a/a0/AK-47.jpg/revision/latest?cb=20110215215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23">
            <a:off x="4356555" y="3136730"/>
            <a:ext cx="509519" cy="1548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sp>
        <p:nvSpPr>
          <p:cNvPr id="44" name="Rectângulo 43"/>
          <p:cNvSpPr/>
          <p:nvPr/>
        </p:nvSpPr>
        <p:spPr>
          <a:xfrm>
            <a:off x="2009773" y="3236068"/>
            <a:ext cx="669166" cy="364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44"/>
          <p:cNvSpPr/>
          <p:nvPr/>
        </p:nvSpPr>
        <p:spPr>
          <a:xfrm>
            <a:off x="2856194" y="3303959"/>
            <a:ext cx="917009" cy="2679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933450" y="3293217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23925" y="2712499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ctângulo 47"/>
          <p:cNvSpPr/>
          <p:nvPr/>
        </p:nvSpPr>
        <p:spPr>
          <a:xfrm>
            <a:off x="963351" y="2235944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48"/>
          <p:cNvSpPr/>
          <p:nvPr/>
        </p:nvSpPr>
        <p:spPr>
          <a:xfrm>
            <a:off x="971550" y="1578718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ctângulo 49"/>
          <p:cNvSpPr/>
          <p:nvPr/>
        </p:nvSpPr>
        <p:spPr>
          <a:xfrm rot="5400000">
            <a:off x="1157776" y="1136333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Rectângulo 50"/>
          <p:cNvSpPr/>
          <p:nvPr/>
        </p:nvSpPr>
        <p:spPr>
          <a:xfrm rot="5400000">
            <a:off x="1746243" y="1102171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ctângulo 51"/>
          <p:cNvSpPr/>
          <p:nvPr/>
        </p:nvSpPr>
        <p:spPr>
          <a:xfrm rot="5400000">
            <a:off x="2271332" y="1117593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52"/>
          <p:cNvSpPr/>
          <p:nvPr/>
        </p:nvSpPr>
        <p:spPr>
          <a:xfrm rot="5400000">
            <a:off x="2786899" y="1145859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53"/>
          <p:cNvSpPr/>
          <p:nvPr/>
        </p:nvSpPr>
        <p:spPr>
          <a:xfrm rot="5400000">
            <a:off x="3414421" y="1136333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54"/>
          <p:cNvSpPr/>
          <p:nvPr/>
        </p:nvSpPr>
        <p:spPr>
          <a:xfrm rot="5400000">
            <a:off x="3936994" y="1137022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55"/>
          <p:cNvSpPr/>
          <p:nvPr/>
        </p:nvSpPr>
        <p:spPr>
          <a:xfrm rot="10953003">
            <a:off x="4366007" y="1528616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56"/>
          <p:cNvSpPr/>
          <p:nvPr/>
        </p:nvSpPr>
        <p:spPr>
          <a:xfrm rot="10953003">
            <a:off x="4384783" y="2159040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57"/>
          <p:cNvSpPr/>
          <p:nvPr/>
        </p:nvSpPr>
        <p:spPr>
          <a:xfrm rot="10953003">
            <a:off x="4351314" y="2635082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58"/>
          <p:cNvSpPr/>
          <p:nvPr/>
        </p:nvSpPr>
        <p:spPr>
          <a:xfrm rot="10953003">
            <a:off x="4337050" y="3139602"/>
            <a:ext cx="543684" cy="154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TemplateA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TemplateAM</Template>
  <TotalTime>6372</TotalTime>
  <Words>427</Words>
  <Application>Microsoft Office PowerPoint</Application>
  <PresentationFormat>Apresentação no Ecrã (16:9)</PresentationFormat>
  <Paragraphs>237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TemplateAM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à EPQ do  Exercício Leão 13</dc:title>
  <dc:creator>00371884</dc:creator>
  <cp:lastModifiedBy>DGPDN_LT</cp:lastModifiedBy>
  <cp:revision>250</cp:revision>
  <dcterms:created xsi:type="dcterms:W3CDTF">2013-06-25T22:21:52Z</dcterms:created>
  <dcterms:modified xsi:type="dcterms:W3CDTF">2017-02-17T09:15:01Z</dcterms:modified>
</cp:coreProperties>
</file>