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7" r:id="rId2"/>
    <p:sldId id="345" r:id="rId3"/>
    <p:sldId id="340" r:id="rId4"/>
    <p:sldId id="346" r:id="rId5"/>
    <p:sldId id="348" r:id="rId6"/>
    <p:sldId id="349" r:id="rId7"/>
    <p:sldId id="350" r:id="rId8"/>
    <p:sldId id="354" r:id="rId9"/>
    <p:sldId id="341" r:id="rId10"/>
    <p:sldId id="260" r:id="rId11"/>
    <p:sldId id="356" r:id="rId12"/>
    <p:sldId id="326" r:id="rId13"/>
    <p:sldId id="328" r:id="rId14"/>
    <p:sldId id="357" r:id="rId15"/>
    <p:sldId id="358" r:id="rId16"/>
    <p:sldId id="359" r:id="rId17"/>
    <p:sldId id="327" r:id="rId18"/>
    <p:sldId id="329" r:id="rId19"/>
    <p:sldId id="344" r:id="rId20"/>
    <p:sldId id="360" r:id="rId21"/>
    <p:sldId id="323" r:id="rId22"/>
    <p:sldId id="331" r:id="rId23"/>
    <p:sldId id="330" r:id="rId24"/>
    <p:sldId id="353" r:id="rId25"/>
    <p:sldId id="332" r:id="rId26"/>
    <p:sldId id="333" r:id="rId27"/>
    <p:sldId id="334" r:id="rId28"/>
    <p:sldId id="335" r:id="rId29"/>
    <p:sldId id="336" r:id="rId30"/>
    <p:sldId id="342" r:id="rId31"/>
    <p:sldId id="343" r:id="rId32"/>
    <p:sldId id="338" r:id="rId33"/>
    <p:sldId id="355" r:id="rId34"/>
    <p:sldId id="352" r:id="rId35"/>
    <p:sldId id="351" r:id="rId36"/>
    <p:sldId id="347" r:id="rId37"/>
  </p:sldIdLst>
  <p:sldSz cx="9144000" cy="5143500" type="screen16x9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FF3399"/>
    <a:srgbClr val="28E828"/>
    <a:srgbClr val="119F11"/>
    <a:srgbClr val="FBFBFB"/>
    <a:srgbClr val="720000"/>
    <a:srgbClr val="310000"/>
    <a:srgbClr val="670000"/>
    <a:srgbClr val="370000"/>
    <a:srgbClr val="4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240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-2784" y="-82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701EA-10DB-4C0B-BA86-9D62B39D524D}" type="doc">
      <dgm:prSet loTypeId="urn:microsoft.com/office/officeart/2005/8/layout/cycle7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pt-PT"/>
        </a:p>
      </dgm:t>
    </dgm:pt>
    <dgm:pt modelId="{D4914B33-6E87-42DC-A4FA-48B2ABB67B6D}">
      <dgm:prSet phldrT="[Texto]" custT="1"/>
      <dgm:spPr>
        <a:solidFill>
          <a:schemeClr val="bg1"/>
        </a:solidFill>
      </dgm:spPr>
      <dgm:t>
        <a:bodyPr/>
        <a:lstStyle/>
        <a:p>
          <a:r>
            <a:rPr lang="pt-PT" sz="2400" dirty="0" smtClean="0">
              <a:solidFill>
                <a:schemeClr val="tx1"/>
              </a:solidFill>
            </a:rPr>
            <a:t>Formador</a:t>
          </a:r>
          <a:endParaRPr lang="pt-PT" sz="2400" dirty="0">
            <a:solidFill>
              <a:schemeClr val="tx1"/>
            </a:solidFill>
          </a:endParaRPr>
        </a:p>
      </dgm:t>
    </dgm:pt>
    <dgm:pt modelId="{E59C5AE0-3623-4778-85AE-FE412ECE3F47}" type="parTrans" cxnId="{4E3645AD-8620-4B5D-ACFA-B9580680CD82}">
      <dgm:prSet/>
      <dgm:spPr/>
      <dgm:t>
        <a:bodyPr/>
        <a:lstStyle/>
        <a:p>
          <a:endParaRPr lang="pt-PT" sz="2400"/>
        </a:p>
      </dgm:t>
    </dgm:pt>
    <dgm:pt modelId="{5B307B57-2DD6-40F7-B488-190FA78EDF2F}" type="sibTrans" cxnId="{4E3645AD-8620-4B5D-ACFA-B9580680CD82}">
      <dgm:prSet custT="1"/>
      <dgm:spPr/>
      <dgm:t>
        <a:bodyPr/>
        <a:lstStyle/>
        <a:p>
          <a:endParaRPr lang="pt-PT" sz="2400"/>
        </a:p>
      </dgm:t>
    </dgm:pt>
    <dgm:pt modelId="{F7F43301-39A2-4158-A569-353B05DFC819}">
      <dgm:prSet custT="1"/>
      <dgm:spPr>
        <a:solidFill>
          <a:schemeClr val="bg1"/>
        </a:solidFill>
      </dgm:spPr>
      <dgm:t>
        <a:bodyPr/>
        <a:lstStyle/>
        <a:p>
          <a:r>
            <a:rPr lang="pt-PT" sz="2400" dirty="0" smtClean="0">
              <a:solidFill>
                <a:schemeClr val="tx1"/>
              </a:solidFill>
            </a:rPr>
            <a:t>Objetivo (Saber)</a:t>
          </a:r>
          <a:endParaRPr lang="pt-PT" sz="2400" dirty="0">
            <a:solidFill>
              <a:schemeClr val="tx1"/>
            </a:solidFill>
          </a:endParaRPr>
        </a:p>
      </dgm:t>
    </dgm:pt>
    <dgm:pt modelId="{F873AA2D-28E8-4B42-90FE-537C113F8258}" type="parTrans" cxnId="{46A5AC4D-95F2-426B-9232-14CDCAEB469B}">
      <dgm:prSet/>
      <dgm:spPr/>
      <dgm:t>
        <a:bodyPr/>
        <a:lstStyle/>
        <a:p>
          <a:endParaRPr lang="pt-PT" sz="2400"/>
        </a:p>
      </dgm:t>
    </dgm:pt>
    <dgm:pt modelId="{ABC23883-0E54-440E-A741-04878E2C7CDA}" type="sibTrans" cxnId="{46A5AC4D-95F2-426B-9232-14CDCAEB469B}">
      <dgm:prSet custT="1"/>
      <dgm:spPr/>
      <dgm:t>
        <a:bodyPr/>
        <a:lstStyle/>
        <a:p>
          <a:endParaRPr lang="pt-PT" sz="2400"/>
        </a:p>
      </dgm:t>
    </dgm:pt>
    <dgm:pt modelId="{7C9EDECF-4C29-4982-8393-B8A32B117008}">
      <dgm:prSet custT="1"/>
      <dgm:spPr>
        <a:solidFill>
          <a:schemeClr val="bg1"/>
        </a:solidFill>
      </dgm:spPr>
      <dgm:t>
        <a:bodyPr/>
        <a:lstStyle/>
        <a:p>
          <a:r>
            <a:rPr lang="pt-PT" sz="2400" dirty="0" smtClean="0">
              <a:solidFill>
                <a:schemeClr val="tx1"/>
              </a:solidFill>
            </a:rPr>
            <a:t>Formando</a:t>
          </a:r>
          <a:endParaRPr lang="pt-PT" sz="2400" dirty="0">
            <a:solidFill>
              <a:schemeClr val="tx1"/>
            </a:solidFill>
          </a:endParaRPr>
        </a:p>
      </dgm:t>
    </dgm:pt>
    <dgm:pt modelId="{A62946D4-B4B8-411B-9D40-C3F330033773}" type="parTrans" cxnId="{99186F87-C0BB-45B0-9AE8-AC888E4D4834}">
      <dgm:prSet/>
      <dgm:spPr/>
      <dgm:t>
        <a:bodyPr/>
        <a:lstStyle/>
        <a:p>
          <a:endParaRPr lang="pt-PT" sz="2400"/>
        </a:p>
      </dgm:t>
    </dgm:pt>
    <dgm:pt modelId="{F425F85F-0619-4C77-B292-2D3E9A53AA8C}" type="sibTrans" cxnId="{99186F87-C0BB-45B0-9AE8-AC888E4D4834}">
      <dgm:prSet custT="1"/>
      <dgm:spPr/>
      <dgm:t>
        <a:bodyPr/>
        <a:lstStyle/>
        <a:p>
          <a:endParaRPr lang="pt-PT" sz="2400"/>
        </a:p>
      </dgm:t>
    </dgm:pt>
    <dgm:pt modelId="{10725782-A285-4C74-B743-071C44696706}">
      <dgm:prSet custT="1"/>
      <dgm:spPr>
        <a:solidFill>
          <a:srgbClr val="FFFF00"/>
        </a:solidFill>
      </dgm:spPr>
      <dgm:t>
        <a:bodyPr/>
        <a:lstStyle/>
        <a:p>
          <a:r>
            <a:rPr lang="pt-PT" sz="2400" dirty="0" smtClean="0">
              <a:solidFill>
                <a:schemeClr val="tx1"/>
              </a:solidFill>
            </a:rPr>
            <a:t>MÉTODO</a:t>
          </a:r>
          <a:endParaRPr lang="pt-PT" sz="2400" dirty="0">
            <a:solidFill>
              <a:schemeClr val="tx1"/>
            </a:solidFill>
          </a:endParaRPr>
        </a:p>
      </dgm:t>
    </dgm:pt>
    <dgm:pt modelId="{10E2F2BA-964E-464A-B814-E5867A382963}" type="parTrans" cxnId="{27111125-97B1-430A-9128-88E5CBA5390E}">
      <dgm:prSet/>
      <dgm:spPr/>
      <dgm:t>
        <a:bodyPr/>
        <a:lstStyle/>
        <a:p>
          <a:endParaRPr lang="pt-PT" sz="2400"/>
        </a:p>
      </dgm:t>
    </dgm:pt>
    <dgm:pt modelId="{44B56ACD-7AE5-4C88-9FAC-6FB7D66241BC}" type="sibTrans" cxnId="{27111125-97B1-430A-9128-88E5CBA5390E}">
      <dgm:prSet custT="1"/>
      <dgm:spPr/>
      <dgm:t>
        <a:bodyPr/>
        <a:lstStyle/>
        <a:p>
          <a:endParaRPr lang="pt-PT" sz="2400"/>
        </a:p>
      </dgm:t>
    </dgm:pt>
    <dgm:pt modelId="{520A859C-A646-4D0E-9632-09CBBB3D049A}" type="pres">
      <dgm:prSet presAssocID="{E45701EA-10DB-4C0B-BA86-9D62B39D52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EDECA37-CDFE-4834-A522-BD16D0B6CA55}" type="pres">
      <dgm:prSet presAssocID="{D4914B33-6E87-42DC-A4FA-48B2ABB67B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3EC1B9-9945-43F0-989E-D63D4DB03D1A}" type="pres">
      <dgm:prSet presAssocID="{5B307B57-2DD6-40F7-B488-190FA78EDF2F}" presName="sibTrans" presStyleLbl="sibTrans2D1" presStyleIdx="0" presStyleCnt="4"/>
      <dgm:spPr/>
      <dgm:t>
        <a:bodyPr/>
        <a:lstStyle/>
        <a:p>
          <a:endParaRPr lang="pt-PT"/>
        </a:p>
      </dgm:t>
    </dgm:pt>
    <dgm:pt modelId="{2A6CB15C-C796-494F-8109-36B258E5F55C}" type="pres">
      <dgm:prSet presAssocID="{5B307B57-2DD6-40F7-B488-190FA78EDF2F}" presName="connectorText" presStyleLbl="sibTrans2D1" presStyleIdx="0" presStyleCnt="4"/>
      <dgm:spPr/>
      <dgm:t>
        <a:bodyPr/>
        <a:lstStyle/>
        <a:p>
          <a:endParaRPr lang="pt-PT"/>
        </a:p>
      </dgm:t>
    </dgm:pt>
    <dgm:pt modelId="{C213C7C4-F5E9-4715-B9D0-D6225722640C}" type="pres">
      <dgm:prSet presAssocID="{F7F43301-39A2-4158-A569-353B05DFC8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8D2FB02-4A49-46E3-B092-46C8D750B7F3}" type="pres">
      <dgm:prSet presAssocID="{ABC23883-0E54-440E-A741-04878E2C7CDA}" presName="sibTrans" presStyleLbl="sibTrans2D1" presStyleIdx="1" presStyleCnt="4"/>
      <dgm:spPr/>
      <dgm:t>
        <a:bodyPr/>
        <a:lstStyle/>
        <a:p>
          <a:endParaRPr lang="pt-PT"/>
        </a:p>
      </dgm:t>
    </dgm:pt>
    <dgm:pt modelId="{DFC7F992-4AB4-4724-861A-A26FA169E428}" type="pres">
      <dgm:prSet presAssocID="{ABC23883-0E54-440E-A741-04878E2C7CDA}" presName="connectorText" presStyleLbl="sibTrans2D1" presStyleIdx="1" presStyleCnt="4"/>
      <dgm:spPr/>
      <dgm:t>
        <a:bodyPr/>
        <a:lstStyle/>
        <a:p>
          <a:endParaRPr lang="pt-PT"/>
        </a:p>
      </dgm:t>
    </dgm:pt>
    <dgm:pt modelId="{75944216-BF1A-4DBC-8763-54A74C6A2E34}" type="pres">
      <dgm:prSet presAssocID="{7C9EDECF-4C29-4982-8393-B8A32B1170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DF111F-37B7-4F65-A027-EBE7D8C678ED}" type="pres">
      <dgm:prSet presAssocID="{F425F85F-0619-4C77-B292-2D3E9A53AA8C}" presName="sibTrans" presStyleLbl="sibTrans2D1" presStyleIdx="2" presStyleCnt="4"/>
      <dgm:spPr/>
      <dgm:t>
        <a:bodyPr/>
        <a:lstStyle/>
        <a:p>
          <a:endParaRPr lang="pt-PT"/>
        </a:p>
      </dgm:t>
    </dgm:pt>
    <dgm:pt modelId="{3147A7A5-04D8-472A-A2EB-8DB82C516FFA}" type="pres">
      <dgm:prSet presAssocID="{F425F85F-0619-4C77-B292-2D3E9A53AA8C}" presName="connectorText" presStyleLbl="sibTrans2D1" presStyleIdx="2" presStyleCnt="4"/>
      <dgm:spPr/>
      <dgm:t>
        <a:bodyPr/>
        <a:lstStyle/>
        <a:p>
          <a:endParaRPr lang="pt-PT"/>
        </a:p>
      </dgm:t>
    </dgm:pt>
    <dgm:pt modelId="{79C45B63-5046-46C8-B92A-EE1D371E5A3B}" type="pres">
      <dgm:prSet presAssocID="{10725782-A285-4C74-B743-071C446967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5C491F-7DDA-4054-A971-78D60137814C}" type="pres">
      <dgm:prSet presAssocID="{44B56ACD-7AE5-4C88-9FAC-6FB7D66241BC}" presName="sibTrans" presStyleLbl="sibTrans2D1" presStyleIdx="3" presStyleCnt="4"/>
      <dgm:spPr/>
      <dgm:t>
        <a:bodyPr/>
        <a:lstStyle/>
        <a:p>
          <a:endParaRPr lang="pt-PT"/>
        </a:p>
      </dgm:t>
    </dgm:pt>
    <dgm:pt modelId="{7B9DC83C-0C6C-432A-B5A4-822318E06617}" type="pres">
      <dgm:prSet presAssocID="{44B56ACD-7AE5-4C88-9FAC-6FB7D66241BC}" presName="connectorText" presStyleLbl="sibTrans2D1" presStyleIdx="3" presStyleCnt="4"/>
      <dgm:spPr/>
      <dgm:t>
        <a:bodyPr/>
        <a:lstStyle/>
        <a:p>
          <a:endParaRPr lang="pt-PT"/>
        </a:p>
      </dgm:t>
    </dgm:pt>
  </dgm:ptLst>
  <dgm:cxnLst>
    <dgm:cxn modelId="{00919152-6C29-4984-AFE3-D424189BF76C}" type="presOf" srcId="{7C9EDECF-4C29-4982-8393-B8A32B117008}" destId="{75944216-BF1A-4DBC-8763-54A74C6A2E34}" srcOrd="0" destOrd="0" presId="urn:microsoft.com/office/officeart/2005/8/layout/cycle7"/>
    <dgm:cxn modelId="{42D0C3E4-A25C-4C7F-86D8-F8ED937F3E79}" type="presOf" srcId="{44B56ACD-7AE5-4C88-9FAC-6FB7D66241BC}" destId="{7B9DC83C-0C6C-432A-B5A4-822318E06617}" srcOrd="1" destOrd="0" presId="urn:microsoft.com/office/officeart/2005/8/layout/cycle7"/>
    <dgm:cxn modelId="{4E3645AD-8620-4B5D-ACFA-B9580680CD82}" srcId="{E45701EA-10DB-4C0B-BA86-9D62B39D524D}" destId="{D4914B33-6E87-42DC-A4FA-48B2ABB67B6D}" srcOrd="0" destOrd="0" parTransId="{E59C5AE0-3623-4778-85AE-FE412ECE3F47}" sibTransId="{5B307B57-2DD6-40F7-B488-190FA78EDF2F}"/>
    <dgm:cxn modelId="{2F16290B-557E-4A45-861F-4CEDFCEF6F24}" type="presOf" srcId="{ABC23883-0E54-440E-A741-04878E2C7CDA}" destId="{58D2FB02-4A49-46E3-B092-46C8D750B7F3}" srcOrd="0" destOrd="0" presId="urn:microsoft.com/office/officeart/2005/8/layout/cycle7"/>
    <dgm:cxn modelId="{9F9BBCB8-281D-4116-B221-2690384D1064}" type="presOf" srcId="{ABC23883-0E54-440E-A741-04878E2C7CDA}" destId="{DFC7F992-4AB4-4724-861A-A26FA169E428}" srcOrd="1" destOrd="0" presId="urn:microsoft.com/office/officeart/2005/8/layout/cycle7"/>
    <dgm:cxn modelId="{DBFE37A6-D904-4D0D-AF24-C880A1369152}" type="presOf" srcId="{F425F85F-0619-4C77-B292-2D3E9A53AA8C}" destId="{3147A7A5-04D8-472A-A2EB-8DB82C516FFA}" srcOrd="1" destOrd="0" presId="urn:microsoft.com/office/officeart/2005/8/layout/cycle7"/>
    <dgm:cxn modelId="{229AE70B-B0DF-41DE-A898-6BF069DC43A5}" type="presOf" srcId="{E45701EA-10DB-4C0B-BA86-9D62B39D524D}" destId="{520A859C-A646-4D0E-9632-09CBBB3D049A}" srcOrd="0" destOrd="0" presId="urn:microsoft.com/office/officeart/2005/8/layout/cycle7"/>
    <dgm:cxn modelId="{70A042E0-5181-4809-9F44-76BBDD6FB601}" type="presOf" srcId="{D4914B33-6E87-42DC-A4FA-48B2ABB67B6D}" destId="{5EDECA37-CDFE-4834-A522-BD16D0B6CA55}" srcOrd="0" destOrd="0" presId="urn:microsoft.com/office/officeart/2005/8/layout/cycle7"/>
    <dgm:cxn modelId="{8298CE9D-E618-4CF5-BCFB-054966A0B150}" type="presOf" srcId="{44B56ACD-7AE5-4C88-9FAC-6FB7D66241BC}" destId="{DD5C491F-7DDA-4054-A971-78D60137814C}" srcOrd="0" destOrd="0" presId="urn:microsoft.com/office/officeart/2005/8/layout/cycle7"/>
    <dgm:cxn modelId="{11C141B1-D73D-4138-8E27-2247ABD597E5}" type="presOf" srcId="{F425F85F-0619-4C77-B292-2D3E9A53AA8C}" destId="{CCDF111F-37B7-4F65-A027-EBE7D8C678ED}" srcOrd="0" destOrd="0" presId="urn:microsoft.com/office/officeart/2005/8/layout/cycle7"/>
    <dgm:cxn modelId="{46A5AC4D-95F2-426B-9232-14CDCAEB469B}" srcId="{E45701EA-10DB-4C0B-BA86-9D62B39D524D}" destId="{F7F43301-39A2-4158-A569-353B05DFC819}" srcOrd="1" destOrd="0" parTransId="{F873AA2D-28E8-4B42-90FE-537C113F8258}" sibTransId="{ABC23883-0E54-440E-A741-04878E2C7CDA}"/>
    <dgm:cxn modelId="{99186F87-C0BB-45B0-9AE8-AC888E4D4834}" srcId="{E45701EA-10DB-4C0B-BA86-9D62B39D524D}" destId="{7C9EDECF-4C29-4982-8393-B8A32B117008}" srcOrd="2" destOrd="0" parTransId="{A62946D4-B4B8-411B-9D40-C3F330033773}" sibTransId="{F425F85F-0619-4C77-B292-2D3E9A53AA8C}"/>
    <dgm:cxn modelId="{351E524A-F24A-4921-BCDF-31D34DED83D4}" type="presOf" srcId="{5B307B57-2DD6-40F7-B488-190FA78EDF2F}" destId="{743EC1B9-9945-43F0-989E-D63D4DB03D1A}" srcOrd="0" destOrd="0" presId="urn:microsoft.com/office/officeart/2005/8/layout/cycle7"/>
    <dgm:cxn modelId="{27111125-97B1-430A-9128-88E5CBA5390E}" srcId="{E45701EA-10DB-4C0B-BA86-9D62B39D524D}" destId="{10725782-A285-4C74-B743-071C44696706}" srcOrd="3" destOrd="0" parTransId="{10E2F2BA-964E-464A-B814-E5867A382963}" sibTransId="{44B56ACD-7AE5-4C88-9FAC-6FB7D66241BC}"/>
    <dgm:cxn modelId="{F05E86D7-B1E9-4694-86FF-99FC8ACC78C2}" type="presOf" srcId="{10725782-A285-4C74-B743-071C44696706}" destId="{79C45B63-5046-46C8-B92A-EE1D371E5A3B}" srcOrd="0" destOrd="0" presId="urn:microsoft.com/office/officeart/2005/8/layout/cycle7"/>
    <dgm:cxn modelId="{BEFB8BE7-3428-4768-8903-4D11E588971B}" type="presOf" srcId="{5B307B57-2DD6-40F7-B488-190FA78EDF2F}" destId="{2A6CB15C-C796-494F-8109-36B258E5F55C}" srcOrd="1" destOrd="0" presId="urn:microsoft.com/office/officeart/2005/8/layout/cycle7"/>
    <dgm:cxn modelId="{146F675F-5E4B-4F4C-A179-104D2F9B5F6B}" type="presOf" srcId="{F7F43301-39A2-4158-A569-353B05DFC819}" destId="{C213C7C4-F5E9-4715-B9D0-D6225722640C}" srcOrd="0" destOrd="0" presId="urn:microsoft.com/office/officeart/2005/8/layout/cycle7"/>
    <dgm:cxn modelId="{3181FF5B-9208-4B4E-B963-F0335576B689}" type="presParOf" srcId="{520A859C-A646-4D0E-9632-09CBBB3D049A}" destId="{5EDECA37-CDFE-4834-A522-BD16D0B6CA55}" srcOrd="0" destOrd="0" presId="urn:microsoft.com/office/officeart/2005/8/layout/cycle7"/>
    <dgm:cxn modelId="{21F2FB7B-BC10-41BD-82ED-34265EBBF4AB}" type="presParOf" srcId="{520A859C-A646-4D0E-9632-09CBBB3D049A}" destId="{743EC1B9-9945-43F0-989E-D63D4DB03D1A}" srcOrd="1" destOrd="0" presId="urn:microsoft.com/office/officeart/2005/8/layout/cycle7"/>
    <dgm:cxn modelId="{D4BE1C48-7490-44E2-9E80-1863F81A036E}" type="presParOf" srcId="{743EC1B9-9945-43F0-989E-D63D4DB03D1A}" destId="{2A6CB15C-C796-494F-8109-36B258E5F55C}" srcOrd="0" destOrd="0" presId="urn:microsoft.com/office/officeart/2005/8/layout/cycle7"/>
    <dgm:cxn modelId="{D7919305-9FBB-45A5-8B4C-CC4CC6A56A21}" type="presParOf" srcId="{520A859C-A646-4D0E-9632-09CBBB3D049A}" destId="{C213C7C4-F5E9-4715-B9D0-D6225722640C}" srcOrd="2" destOrd="0" presId="urn:microsoft.com/office/officeart/2005/8/layout/cycle7"/>
    <dgm:cxn modelId="{6F68F15D-F921-4A27-AB37-0303BF2E428D}" type="presParOf" srcId="{520A859C-A646-4D0E-9632-09CBBB3D049A}" destId="{58D2FB02-4A49-46E3-B092-46C8D750B7F3}" srcOrd="3" destOrd="0" presId="urn:microsoft.com/office/officeart/2005/8/layout/cycle7"/>
    <dgm:cxn modelId="{D3ECBDCF-5954-4CB1-BA68-BC29C6015D2C}" type="presParOf" srcId="{58D2FB02-4A49-46E3-B092-46C8D750B7F3}" destId="{DFC7F992-4AB4-4724-861A-A26FA169E428}" srcOrd="0" destOrd="0" presId="urn:microsoft.com/office/officeart/2005/8/layout/cycle7"/>
    <dgm:cxn modelId="{BA5681BA-D1C0-47BD-8B5A-8DC671A8A571}" type="presParOf" srcId="{520A859C-A646-4D0E-9632-09CBBB3D049A}" destId="{75944216-BF1A-4DBC-8763-54A74C6A2E34}" srcOrd="4" destOrd="0" presId="urn:microsoft.com/office/officeart/2005/8/layout/cycle7"/>
    <dgm:cxn modelId="{4284697D-541C-42FA-9C93-06A877AAF912}" type="presParOf" srcId="{520A859C-A646-4D0E-9632-09CBBB3D049A}" destId="{CCDF111F-37B7-4F65-A027-EBE7D8C678ED}" srcOrd="5" destOrd="0" presId="urn:microsoft.com/office/officeart/2005/8/layout/cycle7"/>
    <dgm:cxn modelId="{740B9610-916D-4DBA-B11F-56EC9CBC3C84}" type="presParOf" srcId="{CCDF111F-37B7-4F65-A027-EBE7D8C678ED}" destId="{3147A7A5-04D8-472A-A2EB-8DB82C516FFA}" srcOrd="0" destOrd="0" presId="urn:microsoft.com/office/officeart/2005/8/layout/cycle7"/>
    <dgm:cxn modelId="{548742A0-9DFD-4772-B3ED-61AE81B1464E}" type="presParOf" srcId="{520A859C-A646-4D0E-9632-09CBBB3D049A}" destId="{79C45B63-5046-46C8-B92A-EE1D371E5A3B}" srcOrd="6" destOrd="0" presId="urn:microsoft.com/office/officeart/2005/8/layout/cycle7"/>
    <dgm:cxn modelId="{DB56C6AF-FC0D-4934-B6D1-8003291BDF6E}" type="presParOf" srcId="{520A859C-A646-4D0E-9632-09CBBB3D049A}" destId="{DD5C491F-7DDA-4054-A971-78D60137814C}" srcOrd="7" destOrd="0" presId="urn:microsoft.com/office/officeart/2005/8/layout/cycle7"/>
    <dgm:cxn modelId="{1EECC1FC-BEB4-4A2F-AA86-E5A69EE90F2A}" type="presParOf" srcId="{DD5C491F-7DDA-4054-A971-78D60137814C}" destId="{7B9DC83C-0C6C-432A-B5A4-822318E0661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C2330-766A-4E0E-9430-645825E9BF1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4B5E6FE6-A223-4138-A2E1-B25DF46B70AF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DOMÍNIOS</a:t>
          </a:r>
        </a:p>
      </dgm:t>
    </dgm:pt>
    <dgm:pt modelId="{8C80F310-1BD1-4D34-A16C-42F7C3BDC885}" type="parTrans" cxnId="{695764B3-2FA2-41D9-BA91-CE16A2CB49E7}">
      <dgm:prSet/>
      <dgm:spPr/>
      <dgm:t>
        <a:bodyPr/>
        <a:lstStyle/>
        <a:p>
          <a:endParaRPr lang="pt-PT"/>
        </a:p>
      </dgm:t>
    </dgm:pt>
    <dgm:pt modelId="{45F92DF7-56D9-46AF-B593-1F7713F8C6E2}" type="sibTrans" cxnId="{695764B3-2FA2-41D9-BA91-CE16A2CB49E7}">
      <dgm:prSet/>
      <dgm:spPr/>
      <dgm:t>
        <a:bodyPr/>
        <a:lstStyle/>
        <a:p>
          <a:endParaRPr lang="pt-PT"/>
        </a:p>
      </dgm:t>
    </dgm:pt>
    <dgm:pt modelId="{F13500DF-F479-4306-B7BF-7623132145D6}">
      <dgm:prSet custT="1"/>
      <dgm:spPr>
        <a:solidFill>
          <a:srgbClr val="28E828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05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COGNITIVO</a:t>
          </a:r>
        </a:p>
      </dgm:t>
    </dgm:pt>
    <dgm:pt modelId="{396F382B-67F7-4B7A-899F-9083BEFBA2A0}" type="parTrans" cxnId="{DD85D39C-39B2-47AC-8964-016A59505E36}">
      <dgm:prSet/>
      <dgm:spPr/>
      <dgm:t>
        <a:bodyPr/>
        <a:lstStyle/>
        <a:p>
          <a:endParaRPr lang="pt-PT"/>
        </a:p>
      </dgm:t>
    </dgm:pt>
    <dgm:pt modelId="{EF69D2FC-86D6-4422-B317-0CCE7DD2C45F}" type="sibTrans" cxnId="{DD85D39C-39B2-47AC-8964-016A59505E36}">
      <dgm:prSet/>
      <dgm:spPr/>
      <dgm:t>
        <a:bodyPr/>
        <a:lstStyle/>
        <a:p>
          <a:endParaRPr lang="pt-PT"/>
        </a:p>
      </dgm:t>
    </dgm:pt>
    <dgm:pt modelId="{DDB33884-6BB8-479B-8344-54B78739DAEF}">
      <dgm:prSet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05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AFETIVO</a:t>
          </a:r>
        </a:p>
      </dgm:t>
    </dgm:pt>
    <dgm:pt modelId="{D4F9F0EF-8D95-49BB-8D38-21BC278416C4}" type="parTrans" cxnId="{91C743D3-1E06-487F-AAA6-AE3072624E4C}">
      <dgm:prSet/>
      <dgm:spPr/>
      <dgm:t>
        <a:bodyPr/>
        <a:lstStyle/>
        <a:p>
          <a:endParaRPr lang="pt-PT"/>
        </a:p>
      </dgm:t>
    </dgm:pt>
    <dgm:pt modelId="{14F67E0D-FE7A-413E-B6F4-03C0C4EB43FA}" type="sibTrans" cxnId="{91C743D3-1E06-487F-AAA6-AE3072624E4C}">
      <dgm:prSet/>
      <dgm:spPr/>
      <dgm:t>
        <a:bodyPr/>
        <a:lstStyle/>
        <a:p>
          <a:endParaRPr lang="pt-PT"/>
        </a:p>
      </dgm:t>
    </dgm:pt>
    <dgm:pt modelId="{9AC20021-34E0-4ED0-A5B7-E100C07E6739}">
      <dgm:prSet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9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PSICOMOTO</a:t>
          </a:r>
          <a:r>
            <a:rPr kumimoji="0" lang="pt-PT" sz="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</a:t>
          </a:r>
        </a:p>
      </dgm:t>
    </dgm:pt>
    <dgm:pt modelId="{0382C4FF-0778-402D-8B5C-A125DAED1348}" type="parTrans" cxnId="{167A8A8D-25B0-4CD5-B0D3-9E91DFBF937A}">
      <dgm:prSet/>
      <dgm:spPr/>
      <dgm:t>
        <a:bodyPr/>
        <a:lstStyle/>
        <a:p>
          <a:endParaRPr lang="pt-PT"/>
        </a:p>
      </dgm:t>
    </dgm:pt>
    <dgm:pt modelId="{FE7546B4-D837-4663-ABE8-7A394C896492}" type="sibTrans" cxnId="{167A8A8D-25B0-4CD5-B0D3-9E91DFBF937A}">
      <dgm:prSet/>
      <dgm:spPr/>
      <dgm:t>
        <a:bodyPr/>
        <a:lstStyle/>
        <a:p>
          <a:endParaRPr lang="pt-PT"/>
        </a:p>
      </dgm:t>
    </dgm:pt>
    <dgm:pt modelId="{6785997F-7F88-4405-A580-7E0B2D1984F7}" type="pres">
      <dgm:prSet presAssocID="{CDCC2330-766A-4E0E-9430-645825E9BF1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6944C4-07A6-43A7-B3F1-E4B46D1298F8}" type="pres">
      <dgm:prSet presAssocID="{4B5E6FE6-A223-4138-A2E1-B25DF46B70AF}" presName="centerShape" presStyleLbl="node0" presStyleIdx="0" presStyleCnt="1"/>
      <dgm:spPr/>
      <dgm:t>
        <a:bodyPr/>
        <a:lstStyle/>
        <a:p>
          <a:endParaRPr lang="pt-PT"/>
        </a:p>
      </dgm:t>
    </dgm:pt>
    <dgm:pt modelId="{6F2457FE-3ECF-4C97-88C0-30DDD6FAF6FE}" type="pres">
      <dgm:prSet presAssocID="{396F382B-67F7-4B7A-899F-9083BEFBA2A0}" presName="Name9" presStyleLbl="parChTrans1D2" presStyleIdx="0" presStyleCnt="3"/>
      <dgm:spPr/>
      <dgm:t>
        <a:bodyPr/>
        <a:lstStyle/>
        <a:p>
          <a:endParaRPr lang="pt-PT"/>
        </a:p>
      </dgm:t>
    </dgm:pt>
    <dgm:pt modelId="{EF0CA681-7361-41FD-99E4-9BCFE352CE49}" type="pres">
      <dgm:prSet presAssocID="{396F382B-67F7-4B7A-899F-9083BEFBA2A0}" presName="connTx" presStyleLbl="parChTrans1D2" presStyleIdx="0" presStyleCnt="3"/>
      <dgm:spPr/>
      <dgm:t>
        <a:bodyPr/>
        <a:lstStyle/>
        <a:p>
          <a:endParaRPr lang="pt-PT"/>
        </a:p>
      </dgm:t>
    </dgm:pt>
    <dgm:pt modelId="{4EE36005-3934-470A-8FB5-97B95D1B9D65}" type="pres">
      <dgm:prSet presAssocID="{F13500DF-F479-4306-B7BF-7623132145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A2DA626-5A69-4421-A3D8-3426AFF14AE6}" type="pres">
      <dgm:prSet presAssocID="{D4F9F0EF-8D95-49BB-8D38-21BC278416C4}" presName="Name9" presStyleLbl="parChTrans1D2" presStyleIdx="1" presStyleCnt="3"/>
      <dgm:spPr/>
      <dgm:t>
        <a:bodyPr/>
        <a:lstStyle/>
        <a:p>
          <a:endParaRPr lang="pt-PT"/>
        </a:p>
      </dgm:t>
    </dgm:pt>
    <dgm:pt modelId="{1E6DC914-7445-4BBD-AAF8-74698BEB45B5}" type="pres">
      <dgm:prSet presAssocID="{D4F9F0EF-8D95-49BB-8D38-21BC278416C4}" presName="connTx" presStyleLbl="parChTrans1D2" presStyleIdx="1" presStyleCnt="3"/>
      <dgm:spPr/>
      <dgm:t>
        <a:bodyPr/>
        <a:lstStyle/>
        <a:p>
          <a:endParaRPr lang="pt-PT"/>
        </a:p>
      </dgm:t>
    </dgm:pt>
    <dgm:pt modelId="{AD8EBBE7-1735-4563-A2A3-791482EB7792}" type="pres">
      <dgm:prSet presAssocID="{DDB33884-6BB8-479B-8344-54B78739DA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E0A0030-BDD5-476C-99F0-8329F7F42DEA}" type="pres">
      <dgm:prSet presAssocID="{0382C4FF-0778-402D-8B5C-A125DAED1348}" presName="Name9" presStyleLbl="parChTrans1D2" presStyleIdx="2" presStyleCnt="3"/>
      <dgm:spPr/>
      <dgm:t>
        <a:bodyPr/>
        <a:lstStyle/>
        <a:p>
          <a:endParaRPr lang="pt-PT"/>
        </a:p>
      </dgm:t>
    </dgm:pt>
    <dgm:pt modelId="{B4AF7376-751A-4093-B50E-BCAFD3C6CEE4}" type="pres">
      <dgm:prSet presAssocID="{0382C4FF-0778-402D-8B5C-A125DAED1348}" presName="connTx" presStyleLbl="parChTrans1D2" presStyleIdx="2" presStyleCnt="3"/>
      <dgm:spPr/>
      <dgm:t>
        <a:bodyPr/>
        <a:lstStyle/>
        <a:p>
          <a:endParaRPr lang="pt-PT"/>
        </a:p>
      </dgm:t>
    </dgm:pt>
    <dgm:pt modelId="{A5ACC944-8F65-4A06-BB52-FF02954833E2}" type="pres">
      <dgm:prSet presAssocID="{9AC20021-34E0-4ED0-A5B7-E100C07E67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1C743D3-1E06-487F-AAA6-AE3072624E4C}" srcId="{4B5E6FE6-A223-4138-A2E1-B25DF46B70AF}" destId="{DDB33884-6BB8-479B-8344-54B78739DAEF}" srcOrd="1" destOrd="0" parTransId="{D4F9F0EF-8D95-49BB-8D38-21BC278416C4}" sibTransId="{14F67E0D-FE7A-413E-B6F4-03C0C4EB43FA}"/>
    <dgm:cxn modelId="{695764B3-2FA2-41D9-BA91-CE16A2CB49E7}" srcId="{CDCC2330-766A-4E0E-9430-645825E9BF16}" destId="{4B5E6FE6-A223-4138-A2E1-B25DF46B70AF}" srcOrd="0" destOrd="0" parTransId="{8C80F310-1BD1-4D34-A16C-42F7C3BDC885}" sibTransId="{45F92DF7-56D9-46AF-B593-1F7713F8C6E2}"/>
    <dgm:cxn modelId="{4B8DC957-DABF-442C-95E3-B8773C27739B}" type="presOf" srcId="{9AC20021-34E0-4ED0-A5B7-E100C07E6739}" destId="{A5ACC944-8F65-4A06-BB52-FF02954833E2}" srcOrd="0" destOrd="0" presId="urn:microsoft.com/office/officeart/2005/8/layout/radial1"/>
    <dgm:cxn modelId="{9BEB03CE-54D5-4E22-BC6D-75FE54AB1E1A}" type="presOf" srcId="{CDCC2330-766A-4E0E-9430-645825E9BF16}" destId="{6785997F-7F88-4405-A580-7E0B2D1984F7}" srcOrd="0" destOrd="0" presId="urn:microsoft.com/office/officeart/2005/8/layout/radial1"/>
    <dgm:cxn modelId="{4FAE98C7-BEB6-4E37-814B-DFA37CD9E8B5}" type="presOf" srcId="{396F382B-67F7-4B7A-899F-9083BEFBA2A0}" destId="{EF0CA681-7361-41FD-99E4-9BCFE352CE49}" srcOrd="1" destOrd="0" presId="urn:microsoft.com/office/officeart/2005/8/layout/radial1"/>
    <dgm:cxn modelId="{B9CCD669-68E5-41C5-A2F2-C46D5FF933C0}" type="presOf" srcId="{4B5E6FE6-A223-4138-A2E1-B25DF46B70AF}" destId="{CD6944C4-07A6-43A7-B3F1-E4B46D1298F8}" srcOrd="0" destOrd="0" presId="urn:microsoft.com/office/officeart/2005/8/layout/radial1"/>
    <dgm:cxn modelId="{00DE51D2-493C-4201-82B8-3564453BBB41}" type="presOf" srcId="{396F382B-67F7-4B7A-899F-9083BEFBA2A0}" destId="{6F2457FE-3ECF-4C97-88C0-30DDD6FAF6FE}" srcOrd="0" destOrd="0" presId="urn:microsoft.com/office/officeart/2005/8/layout/radial1"/>
    <dgm:cxn modelId="{8E75B0A6-58D4-4E6C-B449-62E8DF5952B6}" type="presOf" srcId="{0382C4FF-0778-402D-8B5C-A125DAED1348}" destId="{B4AF7376-751A-4093-B50E-BCAFD3C6CEE4}" srcOrd="1" destOrd="0" presId="urn:microsoft.com/office/officeart/2005/8/layout/radial1"/>
    <dgm:cxn modelId="{167A8A8D-25B0-4CD5-B0D3-9E91DFBF937A}" srcId="{4B5E6FE6-A223-4138-A2E1-B25DF46B70AF}" destId="{9AC20021-34E0-4ED0-A5B7-E100C07E6739}" srcOrd="2" destOrd="0" parTransId="{0382C4FF-0778-402D-8B5C-A125DAED1348}" sibTransId="{FE7546B4-D837-4663-ABE8-7A394C896492}"/>
    <dgm:cxn modelId="{385A2BD2-BECF-460B-A422-B63206F7EEEF}" type="presOf" srcId="{0382C4FF-0778-402D-8B5C-A125DAED1348}" destId="{8E0A0030-BDD5-476C-99F0-8329F7F42DEA}" srcOrd="0" destOrd="0" presId="urn:microsoft.com/office/officeart/2005/8/layout/radial1"/>
    <dgm:cxn modelId="{8DDA8AB6-FE52-4F6D-9C77-0E16AA80EB86}" type="presOf" srcId="{F13500DF-F479-4306-B7BF-7623132145D6}" destId="{4EE36005-3934-470A-8FB5-97B95D1B9D65}" srcOrd="0" destOrd="0" presId="urn:microsoft.com/office/officeart/2005/8/layout/radial1"/>
    <dgm:cxn modelId="{DD85D39C-39B2-47AC-8964-016A59505E36}" srcId="{4B5E6FE6-A223-4138-A2E1-B25DF46B70AF}" destId="{F13500DF-F479-4306-B7BF-7623132145D6}" srcOrd="0" destOrd="0" parTransId="{396F382B-67F7-4B7A-899F-9083BEFBA2A0}" sibTransId="{EF69D2FC-86D6-4422-B317-0CCE7DD2C45F}"/>
    <dgm:cxn modelId="{94C75085-A0B5-4E25-A73D-82DD412F6CE8}" type="presOf" srcId="{D4F9F0EF-8D95-49BB-8D38-21BC278416C4}" destId="{1E6DC914-7445-4BBD-AAF8-74698BEB45B5}" srcOrd="1" destOrd="0" presId="urn:microsoft.com/office/officeart/2005/8/layout/radial1"/>
    <dgm:cxn modelId="{3A31FFA9-AA98-4273-9DFA-9793D8C4AFBB}" type="presOf" srcId="{D4F9F0EF-8D95-49BB-8D38-21BC278416C4}" destId="{4A2DA626-5A69-4421-A3D8-3426AFF14AE6}" srcOrd="0" destOrd="0" presId="urn:microsoft.com/office/officeart/2005/8/layout/radial1"/>
    <dgm:cxn modelId="{8535918D-1D68-40B6-A7C8-109C9180AEF1}" type="presOf" srcId="{DDB33884-6BB8-479B-8344-54B78739DAEF}" destId="{AD8EBBE7-1735-4563-A2A3-791482EB7792}" srcOrd="0" destOrd="0" presId="urn:microsoft.com/office/officeart/2005/8/layout/radial1"/>
    <dgm:cxn modelId="{1FB780BE-8EDB-46F1-BECE-502549DF0C72}" type="presParOf" srcId="{6785997F-7F88-4405-A580-7E0B2D1984F7}" destId="{CD6944C4-07A6-43A7-B3F1-E4B46D1298F8}" srcOrd="0" destOrd="0" presId="urn:microsoft.com/office/officeart/2005/8/layout/radial1"/>
    <dgm:cxn modelId="{8E0F10EE-9FBE-4C1B-AE62-D6F65544AF78}" type="presParOf" srcId="{6785997F-7F88-4405-A580-7E0B2D1984F7}" destId="{6F2457FE-3ECF-4C97-88C0-30DDD6FAF6FE}" srcOrd="1" destOrd="0" presId="urn:microsoft.com/office/officeart/2005/8/layout/radial1"/>
    <dgm:cxn modelId="{A679D6F2-824D-4DE5-BCE8-444253AE29FB}" type="presParOf" srcId="{6F2457FE-3ECF-4C97-88C0-30DDD6FAF6FE}" destId="{EF0CA681-7361-41FD-99E4-9BCFE352CE49}" srcOrd="0" destOrd="0" presId="urn:microsoft.com/office/officeart/2005/8/layout/radial1"/>
    <dgm:cxn modelId="{6B280F0F-260B-4AC1-81DA-6B6949C9D743}" type="presParOf" srcId="{6785997F-7F88-4405-A580-7E0B2D1984F7}" destId="{4EE36005-3934-470A-8FB5-97B95D1B9D65}" srcOrd="2" destOrd="0" presId="urn:microsoft.com/office/officeart/2005/8/layout/radial1"/>
    <dgm:cxn modelId="{CCB5845B-61BD-4B2C-AB45-F1FB8ECDD7B5}" type="presParOf" srcId="{6785997F-7F88-4405-A580-7E0B2D1984F7}" destId="{4A2DA626-5A69-4421-A3D8-3426AFF14AE6}" srcOrd="3" destOrd="0" presId="urn:microsoft.com/office/officeart/2005/8/layout/radial1"/>
    <dgm:cxn modelId="{4EDDC8C3-58E5-41CA-8065-81D5CC57ADD5}" type="presParOf" srcId="{4A2DA626-5A69-4421-A3D8-3426AFF14AE6}" destId="{1E6DC914-7445-4BBD-AAF8-74698BEB45B5}" srcOrd="0" destOrd="0" presId="urn:microsoft.com/office/officeart/2005/8/layout/radial1"/>
    <dgm:cxn modelId="{71374D3D-BE09-4128-BD29-B7EB1ECCE7B5}" type="presParOf" srcId="{6785997F-7F88-4405-A580-7E0B2D1984F7}" destId="{AD8EBBE7-1735-4563-A2A3-791482EB7792}" srcOrd="4" destOrd="0" presId="urn:microsoft.com/office/officeart/2005/8/layout/radial1"/>
    <dgm:cxn modelId="{D7EEC1D0-964B-4726-AC18-B8D392791216}" type="presParOf" srcId="{6785997F-7F88-4405-A580-7E0B2D1984F7}" destId="{8E0A0030-BDD5-476C-99F0-8329F7F42DEA}" srcOrd="5" destOrd="0" presId="urn:microsoft.com/office/officeart/2005/8/layout/radial1"/>
    <dgm:cxn modelId="{F94B4DD6-D952-48D1-8576-6B62C129041C}" type="presParOf" srcId="{8E0A0030-BDD5-476C-99F0-8329F7F42DEA}" destId="{B4AF7376-751A-4093-B50E-BCAFD3C6CEE4}" srcOrd="0" destOrd="0" presId="urn:microsoft.com/office/officeart/2005/8/layout/radial1"/>
    <dgm:cxn modelId="{D6B64197-924A-432E-B94D-0B28DC8448F2}" type="presParOf" srcId="{6785997F-7F88-4405-A580-7E0B2D1984F7}" destId="{A5ACC944-8F65-4A06-BB52-FF02954833E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DECA37-CDFE-4834-A522-BD16D0B6CA55}">
      <dsp:nvSpPr>
        <dsp:cNvPr id="0" name=""/>
        <dsp:cNvSpPr/>
      </dsp:nvSpPr>
      <dsp:spPr>
        <a:xfrm>
          <a:off x="2866024" y="1699"/>
          <a:ext cx="1740412" cy="870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tx1"/>
              </a:solidFill>
            </a:rPr>
            <a:t>Formador</a:t>
          </a:r>
          <a:endParaRPr lang="pt-PT" sz="2400" kern="1200" dirty="0">
            <a:solidFill>
              <a:schemeClr val="tx1"/>
            </a:solidFill>
          </a:endParaRPr>
        </a:p>
      </dsp:txBody>
      <dsp:txXfrm>
        <a:off x="2866024" y="1699"/>
        <a:ext cx="1740412" cy="870206"/>
      </dsp:txXfrm>
    </dsp:sp>
    <dsp:sp modelId="{743EC1B9-9945-43F0-989E-D63D4DB03D1A}">
      <dsp:nvSpPr>
        <dsp:cNvPr id="0" name=""/>
        <dsp:cNvSpPr/>
      </dsp:nvSpPr>
      <dsp:spPr>
        <a:xfrm rot="2700000">
          <a:off x="4118602" y="1121008"/>
          <a:ext cx="908240" cy="30457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kern="1200"/>
        </a:p>
      </dsp:txBody>
      <dsp:txXfrm rot="2700000">
        <a:off x="4118602" y="1121008"/>
        <a:ext cx="908240" cy="304572"/>
      </dsp:txXfrm>
    </dsp:sp>
    <dsp:sp modelId="{C213C7C4-F5E9-4715-B9D0-D6225722640C}">
      <dsp:nvSpPr>
        <dsp:cNvPr id="0" name=""/>
        <dsp:cNvSpPr/>
      </dsp:nvSpPr>
      <dsp:spPr>
        <a:xfrm>
          <a:off x="4539009" y="1674684"/>
          <a:ext cx="1740412" cy="870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tx1"/>
              </a:solidFill>
            </a:rPr>
            <a:t>Objetivo (Saber)</a:t>
          </a:r>
          <a:endParaRPr lang="pt-PT" sz="2400" kern="1200" dirty="0">
            <a:solidFill>
              <a:schemeClr val="tx1"/>
            </a:solidFill>
          </a:endParaRPr>
        </a:p>
      </dsp:txBody>
      <dsp:txXfrm>
        <a:off x="4539009" y="1674684"/>
        <a:ext cx="1740412" cy="870206"/>
      </dsp:txXfrm>
    </dsp:sp>
    <dsp:sp modelId="{58D2FB02-4A49-46E3-B092-46C8D750B7F3}">
      <dsp:nvSpPr>
        <dsp:cNvPr id="0" name=""/>
        <dsp:cNvSpPr/>
      </dsp:nvSpPr>
      <dsp:spPr>
        <a:xfrm rot="8100000">
          <a:off x="4118602" y="2793993"/>
          <a:ext cx="908240" cy="30457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kern="1200"/>
        </a:p>
      </dsp:txBody>
      <dsp:txXfrm rot="8100000">
        <a:off x="4118602" y="2793993"/>
        <a:ext cx="908240" cy="304572"/>
      </dsp:txXfrm>
    </dsp:sp>
    <dsp:sp modelId="{75944216-BF1A-4DBC-8763-54A74C6A2E34}">
      <dsp:nvSpPr>
        <dsp:cNvPr id="0" name=""/>
        <dsp:cNvSpPr/>
      </dsp:nvSpPr>
      <dsp:spPr>
        <a:xfrm>
          <a:off x="2866024" y="3347669"/>
          <a:ext cx="1740412" cy="870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tx1"/>
              </a:solidFill>
            </a:rPr>
            <a:t>Formando</a:t>
          </a:r>
          <a:endParaRPr lang="pt-PT" sz="2400" kern="1200" dirty="0">
            <a:solidFill>
              <a:schemeClr val="tx1"/>
            </a:solidFill>
          </a:endParaRPr>
        </a:p>
      </dsp:txBody>
      <dsp:txXfrm>
        <a:off x="2866024" y="3347669"/>
        <a:ext cx="1740412" cy="870206"/>
      </dsp:txXfrm>
    </dsp:sp>
    <dsp:sp modelId="{CCDF111F-37B7-4F65-A027-EBE7D8C678ED}">
      <dsp:nvSpPr>
        <dsp:cNvPr id="0" name=""/>
        <dsp:cNvSpPr/>
      </dsp:nvSpPr>
      <dsp:spPr>
        <a:xfrm rot="13500000">
          <a:off x="2445617" y="2793993"/>
          <a:ext cx="908240" cy="30457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kern="1200"/>
        </a:p>
      </dsp:txBody>
      <dsp:txXfrm rot="13500000">
        <a:off x="2445617" y="2793993"/>
        <a:ext cx="908240" cy="304572"/>
      </dsp:txXfrm>
    </dsp:sp>
    <dsp:sp modelId="{79C45B63-5046-46C8-B92A-EE1D371E5A3B}">
      <dsp:nvSpPr>
        <dsp:cNvPr id="0" name=""/>
        <dsp:cNvSpPr/>
      </dsp:nvSpPr>
      <dsp:spPr>
        <a:xfrm>
          <a:off x="1193039" y="1674684"/>
          <a:ext cx="1740412" cy="87020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tx1"/>
              </a:solidFill>
            </a:rPr>
            <a:t>MÉTODO</a:t>
          </a:r>
          <a:endParaRPr lang="pt-PT" sz="2400" kern="1200" dirty="0">
            <a:solidFill>
              <a:schemeClr val="tx1"/>
            </a:solidFill>
          </a:endParaRPr>
        </a:p>
      </dsp:txBody>
      <dsp:txXfrm>
        <a:off x="1193039" y="1674684"/>
        <a:ext cx="1740412" cy="870206"/>
      </dsp:txXfrm>
    </dsp:sp>
    <dsp:sp modelId="{DD5C491F-7DDA-4054-A971-78D60137814C}">
      <dsp:nvSpPr>
        <dsp:cNvPr id="0" name=""/>
        <dsp:cNvSpPr/>
      </dsp:nvSpPr>
      <dsp:spPr>
        <a:xfrm rot="18900000">
          <a:off x="2445617" y="1121008"/>
          <a:ext cx="908240" cy="30457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kern="1200"/>
        </a:p>
      </dsp:txBody>
      <dsp:txXfrm rot="18900000">
        <a:off x="2445617" y="1121008"/>
        <a:ext cx="908240" cy="3045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944C4-07A6-43A7-B3F1-E4B46D1298F8}">
      <dsp:nvSpPr>
        <dsp:cNvPr id="0" name=""/>
        <dsp:cNvSpPr/>
      </dsp:nvSpPr>
      <dsp:spPr>
        <a:xfrm>
          <a:off x="1545878" y="1457312"/>
          <a:ext cx="1118294" cy="111829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DOMÍNIOS</a:t>
          </a:r>
        </a:p>
      </dsp:txBody>
      <dsp:txXfrm>
        <a:off x="1545878" y="1457312"/>
        <a:ext cx="1118294" cy="1118294"/>
      </dsp:txXfrm>
    </dsp:sp>
    <dsp:sp modelId="{6F2457FE-3ECF-4C97-88C0-30DDD6FAF6FE}">
      <dsp:nvSpPr>
        <dsp:cNvPr id="0" name=""/>
        <dsp:cNvSpPr/>
      </dsp:nvSpPr>
      <dsp:spPr>
        <a:xfrm rot="16200000">
          <a:off x="1936427" y="1264808"/>
          <a:ext cx="337196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337196" y="23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6200000">
        <a:off x="2096595" y="1280284"/>
        <a:ext cx="16859" cy="16859"/>
      </dsp:txXfrm>
    </dsp:sp>
    <dsp:sp modelId="{4EE36005-3934-470A-8FB5-97B95D1B9D65}">
      <dsp:nvSpPr>
        <dsp:cNvPr id="0" name=""/>
        <dsp:cNvSpPr/>
      </dsp:nvSpPr>
      <dsp:spPr>
        <a:xfrm>
          <a:off x="1545878" y="1821"/>
          <a:ext cx="1118294" cy="1118294"/>
        </a:xfrm>
        <a:prstGeom prst="ellipse">
          <a:avLst/>
        </a:prstGeom>
        <a:solidFill>
          <a:srgbClr val="28E828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05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COGNITIVO</a:t>
          </a:r>
        </a:p>
      </dsp:txBody>
      <dsp:txXfrm>
        <a:off x="1545878" y="1821"/>
        <a:ext cx="1118294" cy="1118294"/>
      </dsp:txXfrm>
    </dsp:sp>
    <dsp:sp modelId="{4A2DA626-5A69-4421-A3D8-3426AFF14AE6}">
      <dsp:nvSpPr>
        <dsp:cNvPr id="0" name=""/>
        <dsp:cNvSpPr/>
      </dsp:nvSpPr>
      <dsp:spPr>
        <a:xfrm rot="1800000">
          <a:off x="2566673" y="2356426"/>
          <a:ext cx="337196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337196" y="23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800000">
        <a:off x="2726841" y="2371903"/>
        <a:ext cx="16859" cy="16859"/>
      </dsp:txXfrm>
    </dsp:sp>
    <dsp:sp modelId="{AD8EBBE7-1735-4563-A2A3-791482EB7792}">
      <dsp:nvSpPr>
        <dsp:cNvPr id="0" name=""/>
        <dsp:cNvSpPr/>
      </dsp:nvSpPr>
      <dsp:spPr>
        <a:xfrm>
          <a:off x="2806370" y="2185058"/>
          <a:ext cx="1118294" cy="1118294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05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AFETIVO</a:t>
          </a:r>
        </a:p>
      </dsp:txBody>
      <dsp:txXfrm>
        <a:off x="2806370" y="2185058"/>
        <a:ext cx="1118294" cy="1118294"/>
      </dsp:txXfrm>
    </dsp:sp>
    <dsp:sp modelId="{8E0A0030-BDD5-476C-99F0-8329F7F42DEA}">
      <dsp:nvSpPr>
        <dsp:cNvPr id="0" name=""/>
        <dsp:cNvSpPr/>
      </dsp:nvSpPr>
      <dsp:spPr>
        <a:xfrm rot="9000000">
          <a:off x="1306181" y="2356426"/>
          <a:ext cx="337196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337196" y="23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9000000">
        <a:off x="1466349" y="2371903"/>
        <a:ext cx="16859" cy="16859"/>
      </dsp:txXfrm>
    </dsp:sp>
    <dsp:sp modelId="{A5ACC944-8F65-4A06-BB52-FF02954833E2}">
      <dsp:nvSpPr>
        <dsp:cNvPr id="0" name=""/>
        <dsp:cNvSpPr/>
      </dsp:nvSpPr>
      <dsp:spPr>
        <a:xfrm>
          <a:off x="285385" y="2185058"/>
          <a:ext cx="1118294" cy="111829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9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PSICOMOTO</a:t>
          </a:r>
          <a:r>
            <a:rPr kumimoji="0" lang="pt-PT" sz="8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</a:t>
          </a:r>
        </a:p>
      </dsp:txBody>
      <dsp:txXfrm>
        <a:off x="285385" y="2185058"/>
        <a:ext cx="1118294" cy="1118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2B6A-E47F-439A-9D99-EE5610DE56D7}" type="datetimeFigureOut">
              <a:rPr lang="pt-PT" smtClean="0"/>
              <a:pPr/>
              <a:t>16-02-2017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E071B-2AB1-4AFB-8AAC-F6A99B97930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63517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7544-26D9-49A6-BB2D-928395987FB7}" type="datetimeFigureOut">
              <a:rPr lang="pt-PT" smtClean="0"/>
              <a:pPr/>
              <a:t>16-02-2017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7086-8876-4D12-8ED6-BF7CDD3FBC0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8379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7086-8876-4D12-8ED6-BF7CDD3FBC06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A80000">
                <a:alpha val="88000"/>
              </a:srgbClr>
            </a:gs>
            <a:gs pos="0">
              <a:srgbClr val="72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TM Wallpaper 1600x900.png"/>
          <p:cNvPicPr>
            <a:picLocks noChangeAspect="1"/>
          </p:cNvPicPr>
          <p:nvPr userDrawn="1"/>
        </p:nvPicPr>
        <p:blipFill>
          <a:blip r:embed="rId3"/>
          <a:srcRect l="17582" t="18349" r="17595" b="13610"/>
          <a:stretch>
            <a:fillRect/>
          </a:stretch>
        </p:blipFill>
        <p:spPr>
          <a:xfrm>
            <a:off x="238126" y="4390620"/>
            <a:ext cx="952499" cy="56237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" name="Rectâ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7F7F7F"/>
          </a:solidFill>
          <a:latin typeface="Gill Sans Light"/>
          <a:ea typeface="MS PGothic" pitchFamily="34" charset="-128"/>
          <a:cs typeface="Gill Sans Ligh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ndeira_mocamb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6" y="2569785"/>
            <a:ext cx="1006473" cy="6703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5750" y="266700"/>
            <a:ext cx="8572500" cy="19389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bg1"/>
                </a:solidFill>
              </a:rPr>
              <a:t>ACADEMIA MILITAR MARECHAL SAMORA MACHEL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COOPERAÇÃO TÉCNICO-MILITAR PORTUGUESA</a:t>
            </a:r>
          </a:p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PROJETO 2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Formação de Formadores</a:t>
            </a:r>
          </a:p>
          <a:p>
            <a:endParaRPr lang="pt-PT" dirty="0"/>
          </a:p>
        </p:txBody>
      </p:sp>
      <p:pic>
        <p:nvPicPr>
          <p:cNvPr id="18434" name="Picture 2" descr="http://www.edicic.org/attachments/Image/Bandeira_Portugal_1.png?template=gene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2569785"/>
            <a:ext cx="1006474" cy="67081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85750" y="3343275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Workshop de Técnicas de Formação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14 a 23 de  Fevereiro de 2017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852389" y="409575"/>
          <a:ext cx="7472461" cy="42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ta para a esquerda e para a direita 2"/>
          <p:cNvSpPr/>
          <p:nvPr/>
        </p:nvSpPr>
        <p:spPr>
          <a:xfrm>
            <a:off x="3933825" y="2400300"/>
            <a:ext cx="1381125" cy="33337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5934075" y="4796135"/>
            <a:ext cx="320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 smtClean="0"/>
              <a:t>A questão do método…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864059" y="352424"/>
            <a:ext cx="5479716" cy="8286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DOMÍNIOS</a:t>
            </a:r>
            <a:r>
              <a:rPr kumimoji="0" lang="pt-PT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 DO CONHECIMENTO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(Domínios dos Saberes)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 Light"/>
              <a:ea typeface="MS PGothic" pitchFamily="34" charset="-128"/>
              <a:cs typeface="Gill Sans Light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3905249" y="1238248"/>
          <a:ext cx="4210051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52" name="Picture 12" descr="Resultado de image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284" y="1500554"/>
            <a:ext cx="1793541" cy="2137995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263859" y="3626701"/>
            <a:ext cx="2536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BENJAMIN BLOOM</a:t>
            </a:r>
          </a:p>
          <a:p>
            <a:pPr algn="ctr"/>
            <a:r>
              <a:rPr lang="pt-PT" sz="2000" dirty="0" smtClean="0">
                <a:solidFill>
                  <a:srgbClr val="FFFF00"/>
                </a:solidFill>
              </a:rPr>
              <a:t>1913 - 1999</a:t>
            </a:r>
            <a:endParaRPr lang="pt-PT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60363" y="3863975"/>
            <a:ext cx="2447925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CONHECIMENTO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60363" y="1335088"/>
            <a:ext cx="2447925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AVALIAÇÃO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0363" y="1849438"/>
            <a:ext cx="244792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SÍNTESE</a:t>
            </a: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3354388"/>
            <a:ext cx="2447925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COMPREENSÃO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0363" y="2844800"/>
            <a:ext cx="2447925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APLICAÇÃO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60363" y="2325688"/>
            <a:ext cx="2447925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ANÁLISE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17888" y="3902075"/>
            <a:ext cx="244792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RECEPÇÃO</a:t>
            </a: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7888" y="1333501"/>
            <a:ext cx="244792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APLICAÇÃO DE VALORES</a:t>
            </a: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08363" y="3354388"/>
            <a:ext cx="245745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RESPOSTA</a:t>
            </a: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408363" y="2776538"/>
            <a:ext cx="244792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VALORIZAÇÃO</a:t>
            </a: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408363" y="2200276"/>
            <a:ext cx="244792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ORGANIZAÇÃO</a:t>
            </a: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969526" y="45690"/>
            <a:ext cx="1118294" cy="1118294"/>
            <a:chOff x="1545878" y="1821"/>
            <a:chExt cx="1118294" cy="1118294"/>
          </a:xfrm>
        </p:grpSpPr>
        <p:sp>
          <p:nvSpPr>
            <p:cNvPr id="15" name="Oval 14"/>
            <p:cNvSpPr/>
            <p:nvPr/>
          </p:nvSpPr>
          <p:spPr>
            <a:xfrm>
              <a:off x="1545878" y="1821"/>
              <a:ext cx="1118294" cy="1118294"/>
            </a:xfrm>
            <a:prstGeom prst="ellipse">
              <a:avLst/>
            </a:prstGeom>
            <a:solidFill>
              <a:srgbClr val="28E828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1709648" y="165591"/>
              <a:ext cx="790754" cy="790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COGNITIVO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148048" y="54869"/>
            <a:ext cx="1118294" cy="1118294"/>
            <a:chOff x="2806370" y="2185058"/>
            <a:chExt cx="1118294" cy="1118294"/>
          </a:xfrm>
        </p:grpSpPr>
        <p:sp>
          <p:nvSpPr>
            <p:cNvPr id="18" name="Oval 17"/>
            <p:cNvSpPr/>
            <p:nvPr/>
          </p:nvSpPr>
          <p:spPr>
            <a:xfrm>
              <a:off x="2806370" y="2185058"/>
              <a:ext cx="1118294" cy="1118294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2970140" y="2348828"/>
              <a:ext cx="790754" cy="790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AFETIVO</a:t>
              </a:r>
              <a:endParaRPr kumimoji="0" lang="pt-PT" sz="105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044631" y="72332"/>
            <a:ext cx="1118294" cy="1118294"/>
            <a:chOff x="285385" y="2185058"/>
            <a:chExt cx="1118294" cy="1118294"/>
          </a:xfrm>
        </p:grpSpPr>
        <p:sp>
          <p:nvSpPr>
            <p:cNvPr id="21" name="Oval 20"/>
            <p:cNvSpPr/>
            <p:nvPr/>
          </p:nvSpPr>
          <p:spPr>
            <a:xfrm>
              <a:off x="285385" y="2185058"/>
              <a:ext cx="1118294" cy="1118294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449155" y="2348828"/>
              <a:ext cx="790754" cy="790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9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PSICOMOTO</a:t>
              </a:r>
              <a:r>
                <a:rPr kumimoji="0" lang="pt-PT" sz="8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60363" y="3863975"/>
            <a:ext cx="2447925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CONHECIMENTO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60363" y="1335088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AVALIAÇÃO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0363" y="1849438"/>
            <a:ext cx="2447925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SÍNTESE</a:t>
            </a: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3354388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COMPREENSÃO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0363" y="2844800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APLICAÇÃO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60363" y="2325688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ANÁLISE</a:t>
            </a:r>
          </a:p>
        </p:txBody>
      </p:sp>
      <p:grpSp>
        <p:nvGrpSpPr>
          <p:cNvPr id="9" name="Grupo 13"/>
          <p:cNvGrpSpPr/>
          <p:nvPr/>
        </p:nvGrpSpPr>
        <p:grpSpPr>
          <a:xfrm>
            <a:off x="969526" y="45690"/>
            <a:ext cx="1118294" cy="1118294"/>
            <a:chOff x="1545878" y="1821"/>
            <a:chExt cx="1118294" cy="1118294"/>
          </a:xfrm>
        </p:grpSpPr>
        <p:sp>
          <p:nvSpPr>
            <p:cNvPr id="15" name="Oval 14"/>
            <p:cNvSpPr/>
            <p:nvPr/>
          </p:nvSpPr>
          <p:spPr>
            <a:xfrm>
              <a:off x="1545878" y="1821"/>
              <a:ext cx="1118294" cy="1118294"/>
            </a:xfrm>
            <a:prstGeom prst="ellipse">
              <a:avLst/>
            </a:prstGeom>
            <a:solidFill>
              <a:srgbClr val="28E828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1709648" y="165591"/>
              <a:ext cx="790754" cy="790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COGNITIVO</a:t>
              </a:r>
            </a:p>
          </p:txBody>
        </p:sp>
      </p:grpSp>
      <p:pic>
        <p:nvPicPr>
          <p:cNvPr id="1026" name="Picture 2" descr="Resultado de imagem para hand gren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4" y="1163984"/>
            <a:ext cx="4238625" cy="285400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60363" y="3863975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CONHECIMENTO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60363" y="1335088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AVALIAÇÃO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0363" y="1849438"/>
            <a:ext cx="2447925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SÍNTESE</a:t>
            </a: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3354388"/>
            <a:ext cx="2447925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COMPREENSÃO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0363" y="2844800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APLICAÇÃO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60363" y="2325688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ANÁLISE</a:t>
            </a:r>
          </a:p>
        </p:txBody>
      </p:sp>
      <p:grpSp>
        <p:nvGrpSpPr>
          <p:cNvPr id="8" name="Grupo 13"/>
          <p:cNvGrpSpPr/>
          <p:nvPr/>
        </p:nvGrpSpPr>
        <p:grpSpPr>
          <a:xfrm>
            <a:off x="969526" y="45690"/>
            <a:ext cx="1118294" cy="1118294"/>
            <a:chOff x="1545878" y="1821"/>
            <a:chExt cx="1118294" cy="1118294"/>
          </a:xfrm>
        </p:grpSpPr>
        <p:sp>
          <p:nvSpPr>
            <p:cNvPr id="15" name="Oval 14"/>
            <p:cNvSpPr/>
            <p:nvPr/>
          </p:nvSpPr>
          <p:spPr>
            <a:xfrm>
              <a:off x="1545878" y="1821"/>
              <a:ext cx="1118294" cy="1118294"/>
            </a:xfrm>
            <a:prstGeom prst="ellipse">
              <a:avLst/>
            </a:prstGeom>
            <a:solidFill>
              <a:srgbClr val="28E828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1709648" y="165591"/>
              <a:ext cx="790754" cy="790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COGNITIVO</a:t>
              </a:r>
            </a:p>
          </p:txBody>
        </p:sp>
      </p:grpSp>
      <p:pic>
        <p:nvPicPr>
          <p:cNvPr id="1028" name="Picture 4" descr="Resultado de imagem para hand grenade"/>
          <p:cNvPicPr>
            <a:picLocks noChangeAspect="1" noChangeArrowheads="1"/>
          </p:cNvPicPr>
          <p:nvPr/>
        </p:nvPicPr>
        <p:blipFill>
          <a:blip r:embed="rId2"/>
          <a:srcRect l="44426"/>
          <a:stretch>
            <a:fillRect/>
          </a:stretch>
        </p:blipFill>
        <p:spPr bwMode="auto">
          <a:xfrm>
            <a:off x="4587851" y="1163984"/>
            <a:ext cx="3213124" cy="32485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60363" y="3863975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CONHECIMENTO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60363" y="1335088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AVALIAÇÃO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0363" y="1849438"/>
            <a:ext cx="2447925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SÍNTESE</a:t>
            </a: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0363" y="3354388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COMPREENSÃO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0363" y="2844800"/>
            <a:ext cx="2447925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APLICAÇÃO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60363" y="2325688"/>
            <a:ext cx="2447925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ANÁLISE</a:t>
            </a:r>
          </a:p>
        </p:txBody>
      </p:sp>
      <p:grpSp>
        <p:nvGrpSpPr>
          <p:cNvPr id="8" name="Grupo 13"/>
          <p:cNvGrpSpPr/>
          <p:nvPr/>
        </p:nvGrpSpPr>
        <p:grpSpPr>
          <a:xfrm>
            <a:off x="969526" y="45690"/>
            <a:ext cx="1118294" cy="1118294"/>
            <a:chOff x="1545878" y="1821"/>
            <a:chExt cx="1118294" cy="1118294"/>
          </a:xfrm>
        </p:grpSpPr>
        <p:sp>
          <p:nvSpPr>
            <p:cNvPr id="15" name="Oval 14"/>
            <p:cNvSpPr/>
            <p:nvPr/>
          </p:nvSpPr>
          <p:spPr>
            <a:xfrm>
              <a:off x="1545878" y="1821"/>
              <a:ext cx="1118294" cy="1118294"/>
            </a:xfrm>
            <a:prstGeom prst="ellipse">
              <a:avLst/>
            </a:prstGeom>
            <a:solidFill>
              <a:srgbClr val="28E828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1709648" y="165591"/>
              <a:ext cx="790754" cy="790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COGNITIVO</a:t>
              </a:r>
            </a:p>
          </p:txBody>
        </p:sp>
      </p:grpSp>
      <p:pic>
        <p:nvPicPr>
          <p:cNvPr id="1030" name="Picture 6" descr="http://en.academic.ru/pictures/enwiki/71/Grenade_training_with_dummy.jpg"/>
          <p:cNvPicPr>
            <a:picLocks noChangeAspect="1" noChangeArrowheads="1"/>
          </p:cNvPicPr>
          <p:nvPr/>
        </p:nvPicPr>
        <p:blipFill>
          <a:blip r:embed="rId2"/>
          <a:srcRect r="18692"/>
          <a:stretch>
            <a:fillRect/>
          </a:stretch>
        </p:blipFill>
        <p:spPr bwMode="auto">
          <a:xfrm>
            <a:off x="4198229" y="375001"/>
            <a:ext cx="3621795" cy="428739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39942" name="AutoShape 6" descr="Resultado de imagem para lauching hand grenades techn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ssets.exercito.pt/SiteAssets/AM/Imagem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211" y="147321"/>
            <a:ext cx="3585585" cy="238482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030" name="Picture 6" descr="http://assets.exercito.pt/SiteAssets/AM/Imagem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161" y="2647955"/>
            <a:ext cx="3604635" cy="238959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032" name="Picture 8" descr="http://assets.exercito.pt/SiteAssets/AM/Imagem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59" y="140689"/>
            <a:ext cx="3258051" cy="489686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2181225" y="2103457"/>
            <a:ext cx="1762125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SABER - </a:t>
            </a:r>
            <a:r>
              <a:rPr lang="pt-PT" sz="2000" b="1" u="sng" dirty="0" smtClean="0"/>
              <a:t>SABER</a:t>
            </a:r>
            <a:endParaRPr lang="pt-PT" sz="2000" b="1" u="sng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71700" y="4591020"/>
            <a:ext cx="1762125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SABER - </a:t>
            </a:r>
            <a:r>
              <a:rPr lang="pt-PT" sz="2000" b="1" u="sng" dirty="0" smtClean="0"/>
              <a:t>FAZER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43575" y="4600515"/>
            <a:ext cx="1762125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SABER - </a:t>
            </a:r>
            <a:r>
              <a:rPr lang="pt-PT" sz="2000" b="1" u="sng" dirty="0" smtClean="0"/>
              <a:t>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ssets.exercito.pt/SiteAssets/AM/Imagem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211" y="147321"/>
            <a:ext cx="3585585" cy="238482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030" name="Picture 6" descr="http://assets.exercito.pt/SiteAssets/AM/Imagem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261" y="2647955"/>
            <a:ext cx="3585585" cy="238959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032" name="Picture 8" descr="http://assets.exercito.pt/SiteAssets/AM/Imagem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1559" y="140689"/>
            <a:ext cx="3258051" cy="489686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1285211" y="2103457"/>
            <a:ext cx="3576059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b="1" u="sng" dirty="0" smtClean="0"/>
              <a:t>DOMÍNIO CÓGNITIVO </a:t>
            </a:r>
            <a:r>
              <a:rPr lang="pt-PT" sz="2000" dirty="0" smtClean="0"/>
              <a:t>- </a:t>
            </a:r>
            <a:r>
              <a:rPr lang="pt-PT" sz="2000" b="1" u="sng" dirty="0" smtClean="0"/>
              <a:t>SABER</a:t>
            </a:r>
            <a:endParaRPr lang="pt-PT" sz="2000" b="1" u="sng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04261" y="4610070"/>
            <a:ext cx="3576059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b="1" u="sng" dirty="0" smtClean="0"/>
              <a:t>DOMÍNIO PSICOMOTOR </a:t>
            </a:r>
            <a:r>
              <a:rPr lang="pt-PT" sz="2000" dirty="0" smtClean="0"/>
              <a:t>- </a:t>
            </a:r>
            <a:r>
              <a:rPr lang="pt-PT" sz="2000" b="1" u="sng" dirty="0" smtClean="0"/>
              <a:t>FAZER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81560" y="4610040"/>
            <a:ext cx="3258050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b="1" u="sng" dirty="0" smtClean="0"/>
              <a:t>DOMÍNIO AFETIVO </a:t>
            </a:r>
            <a:r>
              <a:rPr lang="pt-PT" sz="2000" dirty="0" smtClean="0"/>
              <a:t>- </a:t>
            </a:r>
            <a:r>
              <a:rPr lang="pt-PT" sz="2000" b="1" u="sng" dirty="0" smtClean="0"/>
              <a:t>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reviews.123rf.com/images/lightwise/lightwise1210/lightwise121000059/15845975-Strategic-journey-as-a-business-man-with-a-breifcase-choosing-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064" y="157832"/>
            <a:ext cx="5131911" cy="487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62075" y="733425"/>
            <a:ext cx="2114550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HOJE – 16FEV17</a:t>
            </a:r>
            <a:endParaRPr lang="pt-PT" sz="20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24500" y="733425"/>
            <a:ext cx="2457450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AMANHÃ – 17FEV17</a:t>
            </a:r>
            <a:endParaRPr lang="pt-PT" sz="2000" b="1" u="sng" dirty="0"/>
          </a:p>
        </p:txBody>
      </p:sp>
      <p:cxnSp>
        <p:nvCxnSpPr>
          <p:cNvPr id="8" name="Conexão recta 7"/>
          <p:cNvCxnSpPr/>
          <p:nvPr/>
        </p:nvCxnSpPr>
        <p:spPr>
          <a:xfrm>
            <a:off x="4419600" y="733425"/>
            <a:ext cx="9525" cy="3076575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04850" y="1828800"/>
            <a:ext cx="3629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Abordagem teórica.</a:t>
            </a:r>
          </a:p>
          <a:p>
            <a:pPr>
              <a:buFontTx/>
              <a:buChar char="-"/>
            </a:pPr>
            <a:endParaRPr lang="pt-PT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Introdução aos conceitos.</a:t>
            </a:r>
          </a:p>
          <a:p>
            <a:pPr>
              <a:buFontTx/>
              <a:buChar char="-"/>
            </a:pPr>
            <a:endParaRPr lang="pt-PT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Apresentação de ideias.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00625" y="1838325"/>
            <a:ext cx="4143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Abordagem prática (Encenação).</a:t>
            </a:r>
          </a:p>
          <a:p>
            <a:pPr>
              <a:buFontTx/>
              <a:buChar char="-"/>
            </a:pPr>
            <a:endParaRPr lang="pt-PT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Discussão aberta.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5934075" y="4796135"/>
            <a:ext cx="320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 smtClean="0"/>
              <a:t>O que é método…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47650" y="409367"/>
            <a:ext cx="86296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PT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que é um </a:t>
            </a:r>
            <a:r>
              <a:rPr lang="pt-PT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MÉTODO PEDAGÓGICO</a:t>
            </a:r>
            <a:r>
              <a:rPr lang="pt-PT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Conjunto coerente de ações destinadas a desenvolver novas capacidades, pela aplicação coordenada de técnicas e procedimentos.</a:t>
            </a:r>
            <a:endParaRPr lang="pt-P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47650" y="2409527"/>
            <a:ext cx="86296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PT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que é uma </a:t>
            </a:r>
            <a:r>
              <a:rPr lang="pt-PT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TÉCNICA PEDAGÓGICA</a:t>
            </a:r>
            <a:r>
              <a:rPr lang="pt-PT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Conjunto de atitudes, procedimentos e atuações adotadas pelo formador de forma a utilizar corretamente os diferentes instrumentos de formação que dispõe, e assim, atingir determinados objetivos.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247650" y="1648941"/>
            <a:ext cx="3810000" cy="402283"/>
          </a:xfrm>
          <a:prstGeom prst="rect">
            <a:avLst/>
          </a:prstGeom>
          <a:solidFill>
            <a:srgbClr val="FFFF00">
              <a:alpha val="64000"/>
            </a:srgbClr>
          </a:solidFill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2252663" y="3636317"/>
            <a:ext cx="2014538" cy="402283"/>
          </a:xfrm>
          <a:prstGeom prst="rect">
            <a:avLst/>
          </a:prstGeom>
          <a:solidFill>
            <a:srgbClr val="FFFF00">
              <a:alpha val="64000"/>
            </a:srgbClr>
          </a:solidFill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409367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MÉTODOS PEDAGÓGICOS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7372350" y="1017554"/>
            <a:ext cx="495300" cy="668268"/>
          </a:xfrm>
          <a:prstGeom prst="downArrow">
            <a:avLst/>
          </a:prstGeom>
          <a:solidFill>
            <a:srgbClr val="28E8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Seta para baixo 3"/>
          <p:cNvSpPr/>
          <p:nvPr/>
        </p:nvSpPr>
        <p:spPr>
          <a:xfrm>
            <a:off x="1257300" y="1016795"/>
            <a:ext cx="495300" cy="668268"/>
          </a:xfrm>
          <a:prstGeom prst="down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62339" y="1449412"/>
            <a:ext cx="5486450" cy="3198304"/>
            <a:chOff x="484" y="803"/>
            <a:chExt cx="5236" cy="343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4" y="803"/>
              <a:ext cx="4546" cy="3436"/>
              <a:chOff x="484" y="803"/>
              <a:chExt cx="4546" cy="3436"/>
            </a:xfrm>
          </p:grpSpPr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741" y="803"/>
                <a:ext cx="3094" cy="2913"/>
              </a:xfrm>
              <a:prstGeom prst="ellips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766" y="1101"/>
                <a:ext cx="1952" cy="1299"/>
                <a:chOff x="2112" y="1344"/>
                <a:chExt cx="1952" cy="1299"/>
              </a:xfrm>
            </p:grpSpPr>
            <p:pic>
              <p:nvPicPr>
                <p:cNvPr id="18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4" y="1344"/>
                  <a:ext cx="939" cy="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Rectangle 8"/>
                <p:cNvSpPr>
                  <a:spLocks noChangeArrowheads="1"/>
                </p:cNvSpPr>
                <p:nvPr/>
              </p:nvSpPr>
              <p:spPr bwMode="auto">
                <a:xfrm>
                  <a:off x="2112" y="2007"/>
                  <a:ext cx="1952" cy="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5000"/>
                    </a:lnSpc>
                    <a:spcBef>
                      <a:spcPct val="20000"/>
                    </a:spcBef>
                    <a:buClr>
                      <a:schemeClr val="accent2"/>
                    </a:buClr>
                    <a:buFont typeface="Wingdings" pitchFamily="2" charset="2"/>
                    <a:buNone/>
                  </a:pPr>
                  <a:r>
                    <a:rPr lang="pt-PT" dirty="0">
                      <a:solidFill>
                        <a:srgbClr val="FFFF00"/>
                      </a:solidFill>
                      <a:latin typeface="+mn-lt"/>
                    </a:rPr>
                    <a:t>EXPOSITIVO</a:t>
                  </a:r>
                  <a:endParaRPr lang="pt-PT" sz="3200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484" y="2782"/>
                <a:ext cx="2584" cy="1450"/>
                <a:chOff x="144" y="2784"/>
                <a:chExt cx="2584" cy="1450"/>
              </a:xfrm>
            </p:grpSpPr>
            <p:pic>
              <p:nvPicPr>
                <p:cNvPr id="16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784"/>
                  <a:ext cx="1020" cy="9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Rectangle 11"/>
                <p:cNvSpPr>
                  <a:spLocks noChangeArrowheads="1"/>
                </p:cNvSpPr>
                <p:nvPr/>
              </p:nvSpPr>
              <p:spPr bwMode="auto">
                <a:xfrm>
                  <a:off x="144" y="3738"/>
                  <a:ext cx="2584" cy="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PT" dirty="0">
                      <a:solidFill>
                        <a:srgbClr val="FFFF00"/>
                      </a:solidFill>
                      <a:latin typeface="+mn-lt"/>
                    </a:rPr>
                    <a:t>INTERROGATIVO</a:t>
                  </a:r>
                  <a:endParaRPr lang="pt-PT" sz="3200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3907" y="2885"/>
                <a:ext cx="1123" cy="1354"/>
                <a:chOff x="4368" y="2736"/>
                <a:chExt cx="1123" cy="1354"/>
              </a:xfrm>
            </p:grpSpPr>
            <p:pic>
              <p:nvPicPr>
                <p:cNvPr id="14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2736"/>
                  <a:ext cx="939" cy="9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4457" y="3594"/>
                  <a:ext cx="1034" cy="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PT" dirty="0" smtClean="0">
                      <a:solidFill>
                        <a:srgbClr val="FFFF00"/>
                      </a:solidFill>
                      <a:latin typeface="+mn-lt"/>
                    </a:rPr>
                    <a:t>ATIVO</a:t>
                  </a:r>
                  <a:endParaRPr lang="pt-PT" sz="3200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3005" y="1127"/>
              <a:ext cx="2715" cy="1293"/>
              <a:chOff x="3005" y="1127"/>
              <a:chExt cx="2715" cy="1293"/>
            </a:xfrm>
          </p:grpSpPr>
          <p:pic>
            <p:nvPicPr>
              <p:cNvPr id="8" name="Picture 1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9" y="1127"/>
                <a:ext cx="1206" cy="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17"/>
              <p:cNvSpPr>
                <a:spLocks noChangeArrowheads="1"/>
              </p:cNvSpPr>
              <p:nvPr/>
            </p:nvSpPr>
            <p:spPr bwMode="auto">
              <a:xfrm>
                <a:off x="3005" y="1784"/>
                <a:ext cx="2715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5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pt-PT" dirty="0">
                    <a:solidFill>
                      <a:srgbClr val="FFFF00"/>
                    </a:solidFill>
                    <a:latin typeface="+mn-lt"/>
                  </a:rPr>
                  <a:t>DEMONSTRATIVO</a:t>
                </a:r>
                <a:endParaRPr lang="pt-PT" sz="3200" dirty="0">
                  <a:solidFill>
                    <a:srgbClr val="FFFF00"/>
                  </a:solidFill>
                  <a:latin typeface="+mn-lt"/>
                </a:endParaRPr>
              </a:p>
            </p:txBody>
          </p:sp>
        </p:grpSp>
      </p:grpSp>
      <p:sp>
        <p:nvSpPr>
          <p:cNvPr id="20" name="CaixaDeTexto 19"/>
          <p:cNvSpPr txBox="1"/>
          <p:nvPr/>
        </p:nvSpPr>
        <p:spPr>
          <a:xfrm>
            <a:off x="1250581" y="1752497"/>
            <a:ext cx="513410" cy="3210027"/>
          </a:xfrm>
          <a:prstGeom prst="rect">
            <a:avLst/>
          </a:prstGeom>
          <a:solidFill>
            <a:srgbClr val="FF3399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pt-PT" sz="1800" dirty="0" smtClean="0"/>
              <a:t>DIRETIVOS</a:t>
            </a:r>
            <a:endParaRPr lang="pt-PT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210425" y="1847850"/>
            <a:ext cx="842154" cy="3019423"/>
          </a:xfrm>
          <a:prstGeom prst="rect">
            <a:avLst/>
          </a:prstGeom>
          <a:solidFill>
            <a:srgbClr val="28E828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pt-PT" sz="1800" dirty="0" smtClean="0"/>
              <a:t>NÃO DIRETIVOS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914192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MÉTODOS PEDAGÓGICOS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981074" y="2219980"/>
            <a:ext cx="7200901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TÉCNICAS PEDAGÓGICAS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704975" y="3534430"/>
            <a:ext cx="5762626" cy="95410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MEIOS E RECURSOS DIDÁTICOS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324350" y="1485038"/>
            <a:ext cx="495300" cy="668268"/>
          </a:xfrm>
          <a:prstGeom prst="down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baixo 5"/>
          <p:cNvSpPr/>
          <p:nvPr/>
        </p:nvSpPr>
        <p:spPr>
          <a:xfrm>
            <a:off x="4343400" y="2809013"/>
            <a:ext cx="495300" cy="668268"/>
          </a:xfrm>
          <a:prstGeom prst="down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1599992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QUAL O MELHOR MÉTODO?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47650" y="2753380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QUAL A MELHOR TÉCNICA?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409367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MÉTODO EXPOSITIVO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971549" y="2074128"/>
            <a:ext cx="5267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Palestra ou Exposição Oral;</a:t>
            </a:r>
          </a:p>
          <a:p>
            <a:endParaRPr lang="pt-PT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Exercícios / Trabalhos Práticos.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409367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MÉTODO DEMONSTRATIVO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981074" y="1668929"/>
            <a:ext cx="7696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Demonstração direta (EDIP); </a:t>
            </a:r>
          </a:p>
          <a:p>
            <a:pPr>
              <a:buFontTx/>
              <a:buChar char="-"/>
            </a:pPr>
            <a:endParaRPr lang="pt-PT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Demonstração indireta;</a:t>
            </a:r>
          </a:p>
          <a:p>
            <a:pPr>
              <a:buFontTx/>
              <a:buChar char="-"/>
            </a:pPr>
            <a:endParaRPr lang="pt-PT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Formação no posto de trabalho (T.W.I. – Training </a:t>
            </a:r>
            <a:r>
              <a:rPr lang="pt-P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Within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Industry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409367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MÉTODO ATIVO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1228724" y="764054"/>
            <a:ext cx="7248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Estudo de caso;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Jogo Pedagógico;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Tempestade de Ideias (</a:t>
            </a:r>
            <a:r>
              <a:rPr lang="pt-PT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Brainstorming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Jogo de Papéis (</a:t>
            </a:r>
            <a:r>
              <a:rPr lang="pt-PT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Roll-Playing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Técnicas de Apresentação (</a:t>
            </a:r>
            <a:r>
              <a:rPr lang="pt-PT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Ice-</a:t>
            </a:r>
            <a:r>
              <a:rPr lang="pt-PT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Breaker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Trabalho de grupo;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Simulação;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Autoscopia.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409367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MÉTODO INTERROGATIVO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971550" y="1962061"/>
            <a:ext cx="7905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Indutivo;</a:t>
            </a:r>
          </a:p>
          <a:p>
            <a:pPr>
              <a:buFontTx/>
              <a:buChar char="-"/>
            </a:pPr>
            <a:endParaRPr lang="pt-PT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Dedutivo;</a:t>
            </a:r>
          </a:p>
          <a:p>
            <a:pPr>
              <a:buFontTx/>
              <a:buChar char="-"/>
            </a:pPr>
            <a:endParaRPr lang="pt-PT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Ensino Programado (assistido por computador).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76224" y="1687195"/>
          <a:ext cx="8639175" cy="21234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52031"/>
                <a:gridCol w="2156200"/>
                <a:gridCol w="2156200"/>
                <a:gridCol w="2074744"/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E8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FORMADOR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FORMANDO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EXPOSITIVO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REPETIDO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DETENTOR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REPRODUTOR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REPRODUZIDO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MODELO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REPRODUTOR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CONSTRUÍDO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APOIO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ATIVO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INTERROGATIVO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QUESTIONADO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ESTRUTURADOR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PARCIALMENTE 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ectângulo 11"/>
          <p:cNvSpPr/>
          <p:nvPr/>
        </p:nvSpPr>
        <p:spPr>
          <a:xfrm>
            <a:off x="247650" y="409367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COMPARAÇÃO DOS MÉTODOS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24150" y="2667000"/>
            <a:ext cx="1819275" cy="638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4924425" y="1925955"/>
            <a:ext cx="1609725" cy="662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7153275" y="2743199"/>
            <a:ext cx="1457326" cy="4845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6915148" y="2392044"/>
            <a:ext cx="1962151" cy="4845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952500" y="1743730"/>
            <a:ext cx="7229475" cy="138499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dirty="0" smtClean="0">
                <a:latin typeface="Arial" pitchFamily="34" charset="0"/>
                <a:cs typeface="Arial" pitchFamily="34" charset="0"/>
              </a:rPr>
              <a:t>Métodos e Técnicas Pedagógicas</a:t>
            </a:r>
          </a:p>
          <a:p>
            <a:pPr lvl="1" algn="ctr"/>
            <a:r>
              <a:rPr lang="pt-PT" sz="2800" b="1" dirty="0" smtClean="0">
                <a:latin typeface="Arial" pitchFamily="34" charset="0"/>
                <a:cs typeface="Arial" pitchFamily="34" charset="0"/>
              </a:rPr>
              <a:t>“no contexto do </a:t>
            </a:r>
          </a:p>
          <a:p>
            <a:pPr lvl="1" algn="ctr"/>
            <a:r>
              <a:rPr lang="pt-PT" sz="2800" b="1" dirty="0" smtClean="0">
                <a:latin typeface="Arial" pitchFamily="34" charset="0"/>
                <a:cs typeface="Arial" pitchFamily="34" charset="0"/>
              </a:rPr>
              <a:t>Ensino Superior Militar”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1599992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QUAL O MELHOR MÉTODO?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47650" y="2753380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QUAL A MELHOR TÉCNICA?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escolher camin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" y="171450"/>
            <a:ext cx="9123967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409367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QUAL O MELHOR MÉTODO?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47650" y="1296055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QUAL A MELHOR TÉCNICA?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avante.org.br/wp-content/uploads/2015/10/Bot%C3%A3o-Objetivos-Aces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2220417"/>
            <a:ext cx="5524500" cy="2045920"/>
          </a:xfrm>
          <a:prstGeom prst="rect">
            <a:avLst/>
          </a:prstGeom>
          <a:noFill/>
        </p:spPr>
      </p:pic>
      <p:sp>
        <p:nvSpPr>
          <p:cNvPr id="5" name="Seta para a direita 4"/>
          <p:cNvSpPr/>
          <p:nvPr/>
        </p:nvSpPr>
        <p:spPr>
          <a:xfrm>
            <a:off x="371475" y="2514600"/>
            <a:ext cx="2381250" cy="1476375"/>
          </a:xfrm>
          <a:prstGeom prst="right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ysClr val="windowText" lastClr="000000"/>
                </a:solidFill>
              </a:rPr>
              <a:t>No Mínimo, PONDERAR</a:t>
            </a:r>
            <a:endParaRPr lang="pt-PT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48" y="306854"/>
            <a:ext cx="86487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Enunciar os Procedimento de Comando. (</a:t>
            </a:r>
            <a:r>
              <a:rPr lang="pt-P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EXPOSITIVO?</a:t>
            </a:r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Identificar Explosivos. (</a:t>
            </a:r>
            <a:r>
              <a:rPr lang="pt-P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EXPOSITIVO?</a:t>
            </a:r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Executar as operações de segurança da Metralhadora Ligeira RPK. (</a:t>
            </a:r>
            <a:r>
              <a:rPr lang="pt-P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DEMONSTRATIVO?</a:t>
            </a:r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Identificar as normas reguladoras de saídas e entradas dos Estudantes. (</a:t>
            </a:r>
            <a:r>
              <a:rPr lang="pt-P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INTERROGATIVO?</a:t>
            </a:r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Caracterizar as ações de uma UES na reação a uma emboscada. (</a:t>
            </a:r>
            <a:r>
              <a:rPr lang="pt-P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ATIVO?</a:t>
            </a:r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</a:t>
            </a:r>
          </a:p>
        </p:txBody>
      </p:sp>
      <p:sp>
        <p:nvSpPr>
          <p:cNvPr id="3" name="Rectângulo 2"/>
          <p:cNvSpPr/>
          <p:nvPr/>
        </p:nvSpPr>
        <p:spPr>
          <a:xfrm>
            <a:off x="5572124" y="495300"/>
            <a:ext cx="1685925" cy="209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3352799" y="962025"/>
            <a:ext cx="1704975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90525" y="1866900"/>
            <a:ext cx="2419350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1914523" y="2790825"/>
            <a:ext cx="2305051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447676" y="3701981"/>
            <a:ext cx="885824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844" t="10667" r="32687" b="5500"/>
          <a:stretch>
            <a:fillRect/>
          </a:stretch>
        </p:blipFill>
        <p:spPr bwMode="auto">
          <a:xfrm>
            <a:off x="238126" y="714375"/>
            <a:ext cx="2521588" cy="35528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l="40344" t="10833" r="37156" b="29167"/>
          <a:stretch>
            <a:fillRect/>
          </a:stretch>
        </p:blipFill>
        <p:spPr bwMode="auto">
          <a:xfrm>
            <a:off x="3476625" y="714374"/>
            <a:ext cx="2368550" cy="35528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 l="38562" t="13166" r="37459" b="10590"/>
          <a:stretch>
            <a:fillRect/>
          </a:stretch>
        </p:blipFill>
        <p:spPr bwMode="auto">
          <a:xfrm>
            <a:off x="6562725" y="685800"/>
            <a:ext cx="2314575" cy="36004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933450" y="66675"/>
            <a:ext cx="7229475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dirty="0" smtClean="0">
                <a:latin typeface="Arial" pitchFamily="34" charset="0"/>
                <a:cs typeface="Arial" pitchFamily="34" charset="0"/>
              </a:rPr>
              <a:t>Apoio Bibliográfico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809750"/>
            <a:ext cx="8667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bg1"/>
                </a:solidFill>
              </a:rPr>
              <a:t>Obrigado pela atenção!</a:t>
            </a:r>
            <a:endParaRPr lang="pt-PT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ndeira_mocamb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6" y="2569785"/>
            <a:ext cx="1006473" cy="6703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5750" y="266700"/>
            <a:ext cx="8572500" cy="19389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bg1"/>
                </a:solidFill>
              </a:rPr>
              <a:t>ACADEMIA MILITAR MARECHAL SAMORA MACHEL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COOPERAÇÃO TÉCNICO-MILITAR PORTUGUESA</a:t>
            </a:r>
          </a:p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PROJETO 2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Formação de Formadores</a:t>
            </a:r>
          </a:p>
          <a:p>
            <a:endParaRPr lang="pt-PT" dirty="0"/>
          </a:p>
        </p:txBody>
      </p:sp>
      <p:pic>
        <p:nvPicPr>
          <p:cNvPr id="18434" name="Picture 2" descr="http://www.edicic.org/attachments/Image/Bandeira_Portugal_1.png?template=gene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2569785"/>
            <a:ext cx="1006474" cy="67081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85750" y="3343275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Workshop de Técnicas de Formação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14 a 23 de  Fevereiro de 2017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rofes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390816"/>
            <a:ext cx="2873374" cy="19095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028" name="AutoShape 4" descr="Resultado de imagem para military instru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esultado de imagem para military instru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4" name="Picture 10" descr="https://www.army.mil/e2/c/images/2014/04/17/340940/siz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524" y="1416843"/>
            <a:ext cx="2909862" cy="19095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7" name="Meia Moldura 6"/>
          <p:cNvSpPr/>
          <p:nvPr/>
        </p:nvSpPr>
        <p:spPr>
          <a:xfrm rot="1632798">
            <a:off x="2295523" y="799177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Meia Moldura 7"/>
          <p:cNvSpPr/>
          <p:nvPr/>
        </p:nvSpPr>
        <p:spPr>
          <a:xfrm rot="4046984">
            <a:off x="6012981" y="792955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eia Moldura 8"/>
          <p:cNvSpPr/>
          <p:nvPr/>
        </p:nvSpPr>
        <p:spPr>
          <a:xfrm rot="12700219">
            <a:off x="6019800" y="3158558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Meia Moldura 9"/>
          <p:cNvSpPr/>
          <p:nvPr/>
        </p:nvSpPr>
        <p:spPr>
          <a:xfrm rot="14410500">
            <a:off x="2400299" y="3133645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40" name="Picture 16" descr="Resultado de imagem para academia militar"/>
          <p:cNvPicPr>
            <a:picLocks noChangeAspect="1" noChangeArrowheads="1"/>
          </p:cNvPicPr>
          <p:nvPr/>
        </p:nvPicPr>
        <p:blipFill>
          <a:blip r:embed="rId4"/>
          <a:srcRect l="20926" t="15336"/>
          <a:stretch>
            <a:fillRect/>
          </a:stretch>
        </p:blipFill>
        <p:spPr bwMode="auto">
          <a:xfrm>
            <a:off x="2698715" y="1341062"/>
            <a:ext cx="3604148" cy="204252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Resultado de imagem para military instru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esultado de imagem para military instru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" name="Meia Moldura 6"/>
          <p:cNvSpPr/>
          <p:nvPr/>
        </p:nvSpPr>
        <p:spPr>
          <a:xfrm rot="1632798">
            <a:off x="2676523" y="799177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Meia Moldura 7"/>
          <p:cNvSpPr/>
          <p:nvPr/>
        </p:nvSpPr>
        <p:spPr>
          <a:xfrm rot="4046984">
            <a:off x="5603406" y="792955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eia Moldura 8"/>
          <p:cNvSpPr/>
          <p:nvPr/>
        </p:nvSpPr>
        <p:spPr>
          <a:xfrm rot="12700219">
            <a:off x="5686425" y="3158558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Meia Moldura 9"/>
          <p:cNvSpPr/>
          <p:nvPr/>
        </p:nvSpPr>
        <p:spPr>
          <a:xfrm rot="14410500">
            <a:off x="2771774" y="3133645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36" name="Picture 12" descr="Resultado de imagem para boy sold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24" y="1414461"/>
            <a:ext cx="2909862" cy="193020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38" name="Picture 14" descr="http://www.engineersaustralia.org.au/sites/default/files/shado/Divisions/Tasmania%20Division/DET/Documents/little_engineer_girl_with_plans_istock_000017811436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139" y="1413857"/>
            <a:ext cx="2884709" cy="192144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 descr="https://www.alsaheli.com.np/img/technic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766" y="2837027"/>
            <a:ext cx="2345211" cy="155956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0722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338458"/>
            <a:ext cx="2749550" cy="183532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0724" name="Picture 4" descr="Resultado de imagem para méd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1203" y="2994773"/>
            <a:ext cx="2294877" cy="153068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0726" name="Picture 6" descr="Resultado de imagem para gest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2047" y="160338"/>
            <a:ext cx="2471930" cy="164830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0728" name="Picture 8" descr="Resultado de imagem para academia milit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906" y="1256121"/>
            <a:ext cx="3759383" cy="250399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30730" name="AutoShape 10" descr="Resultado de imagem para technic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32" name="AutoShape 12" descr="Resultado de imagem para technic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Resultado de imagem para first world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2772" name="Picture 4" descr="Resultado de imagem para first world w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60338"/>
            <a:ext cx="4483100" cy="182964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2774" name="Picture 6" descr="http://binaryapi.ap.org/2f2e937960e5da11af9f0014c2589dfb/preview.jpg?wm=a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0" y="2081412"/>
            <a:ext cx="3181350" cy="229280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2776" name="Picture 8" descr="http://vietnam-war.commemoration.gov.au/vietnam-war/images/ekn_67_0130_v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6062" y="341313"/>
            <a:ext cx="3074988" cy="253206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2778" name="Picture 10" descr="http://www.emersonkent.com/images/iraq_war_troop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8825" y="2949574"/>
            <a:ext cx="2949576" cy="196280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 de Library of Most Controversial Files.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422526" y="133350"/>
            <a:ext cx="4258970" cy="485324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m para escolher camin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987"/>
            <a:ext cx="8712200" cy="423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A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TemplateAM</Template>
  <TotalTime>5937</TotalTime>
  <Words>488</Words>
  <Application>Microsoft Office PowerPoint</Application>
  <PresentationFormat>Apresentação no Ecrã (16:9)</PresentationFormat>
  <Paragraphs>154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7" baseType="lpstr">
      <vt:lpstr>TemplateAM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à EPQ do  Exercício Leão 13</dc:title>
  <dc:creator>00371884</dc:creator>
  <cp:lastModifiedBy>DGPDN_LT</cp:lastModifiedBy>
  <cp:revision>222</cp:revision>
  <dcterms:created xsi:type="dcterms:W3CDTF">2013-06-25T22:21:52Z</dcterms:created>
  <dcterms:modified xsi:type="dcterms:W3CDTF">2017-02-16T09:46:09Z</dcterms:modified>
</cp:coreProperties>
</file>