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42"/>
  </p:notesMasterIdLst>
  <p:sldIdLst>
    <p:sldId id="256" r:id="rId2"/>
    <p:sldId id="315" r:id="rId3"/>
    <p:sldId id="310" r:id="rId4"/>
    <p:sldId id="257" r:id="rId5"/>
    <p:sldId id="271" r:id="rId6"/>
    <p:sldId id="273" r:id="rId7"/>
    <p:sldId id="270" r:id="rId8"/>
    <p:sldId id="274" r:id="rId9"/>
    <p:sldId id="275" r:id="rId10"/>
    <p:sldId id="279" r:id="rId11"/>
    <p:sldId id="311" r:id="rId12"/>
    <p:sldId id="280" r:id="rId13"/>
    <p:sldId id="318" r:id="rId14"/>
    <p:sldId id="286" r:id="rId15"/>
    <p:sldId id="267" r:id="rId16"/>
    <p:sldId id="290" r:id="rId17"/>
    <p:sldId id="283" r:id="rId18"/>
    <p:sldId id="284" r:id="rId19"/>
    <p:sldId id="314" r:id="rId20"/>
    <p:sldId id="285" r:id="rId21"/>
    <p:sldId id="287" r:id="rId22"/>
    <p:sldId id="277" r:id="rId23"/>
    <p:sldId id="278" r:id="rId24"/>
    <p:sldId id="309" r:id="rId25"/>
    <p:sldId id="294" r:id="rId26"/>
    <p:sldId id="292" r:id="rId27"/>
    <p:sldId id="295" r:id="rId28"/>
    <p:sldId id="319" r:id="rId29"/>
    <p:sldId id="320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2699988A-BA99-42B0-9D04-DB07463D558D}">
          <p14:sldIdLst>
            <p14:sldId id="256"/>
            <p14:sldId id="315"/>
            <p14:sldId id="310"/>
            <p14:sldId id="257"/>
            <p14:sldId id="271"/>
            <p14:sldId id="273"/>
            <p14:sldId id="270"/>
            <p14:sldId id="274"/>
            <p14:sldId id="275"/>
            <p14:sldId id="279"/>
            <p14:sldId id="311"/>
            <p14:sldId id="280"/>
            <p14:sldId id="318"/>
            <p14:sldId id="286"/>
            <p14:sldId id="267"/>
            <p14:sldId id="290"/>
            <p14:sldId id="283"/>
            <p14:sldId id="284"/>
            <p14:sldId id="314"/>
            <p14:sldId id="285"/>
            <p14:sldId id="287"/>
            <p14:sldId id="277"/>
            <p14:sldId id="278"/>
            <p14:sldId id="309"/>
            <p14:sldId id="294"/>
            <p14:sldId id="292"/>
            <p14:sldId id="295"/>
            <p14:sldId id="319"/>
            <p14:sldId id="320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16" autoAdjust="0"/>
  </p:normalViewPr>
  <p:slideViewPr>
    <p:cSldViewPr>
      <p:cViewPr varScale="1">
        <p:scale>
          <a:sx n="47" d="100"/>
          <a:sy n="47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426E0-6C90-464A-9F94-209FE4D3D83D}" type="datetimeFigureOut">
              <a:rPr lang="pt-PT" smtClean="0"/>
              <a:pPr/>
              <a:t>21-02-2017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42596-95B1-4689-B2D0-A12BD4EB41F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85565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42596-95B1-4689-B2D0-A12BD4EB41F0}" type="slidenum">
              <a:rPr lang="pt-PT" smtClean="0"/>
              <a:pPr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79579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42596-95B1-4689-B2D0-A12BD4EB41F0}" type="slidenum">
              <a:rPr lang="pt-PT" smtClean="0"/>
              <a:pPr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55842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01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537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031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575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03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331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26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030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05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3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88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18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ANDRAGORIA/TERCEIRA%20IDADE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s.ufpb.br/depcir/andrag.html" TargetMode="External"/><Relationship Id="rId2" Type="http://schemas.openxmlformats.org/officeDocument/2006/relationships/hyperlink" Target="http://andragog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5.png"/><Relationship Id="rId4" Type="http://schemas.openxmlformats.org/officeDocument/2006/relationships/hyperlink" Target="http://ferdantas.wordpress.com/2009/05/11/pedagogia-x-andragogia-%E2%80%93-comparacoe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hebegogiaciencia.blogspo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0" y="2667000"/>
            <a:ext cx="81010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PT" altLang="pt-PT" sz="2800" b="1" dirty="0" smtClean="0">
              <a:latin typeface="Calibri Light" panose="020F0302020204030204" pitchFamily="34" charset="0"/>
            </a:endParaRPr>
          </a:p>
          <a:p>
            <a:pPr algn="ctr"/>
            <a:r>
              <a:rPr lang="pt-PT" altLang="pt-PT" sz="2800" b="1" dirty="0" smtClean="0">
                <a:latin typeface="Calibri Light" panose="020F0302020204030204" pitchFamily="34" charset="0"/>
              </a:rPr>
              <a:t>ACADEMIA MILITAR </a:t>
            </a:r>
            <a:r>
              <a:rPr lang="pt-PT" altLang="pt-PT" sz="2800" b="1" dirty="0" smtClean="0">
                <a:latin typeface="Calibri" panose="020F0502020204030204" pitchFamily="34" charset="0"/>
              </a:rPr>
              <a:t>“</a:t>
            </a:r>
            <a:r>
              <a:rPr lang="pt-PT" altLang="pt-PT" sz="2800" b="1" dirty="0" smtClean="0">
                <a:latin typeface="Calibri Light" panose="020F0302020204030204" pitchFamily="34" charset="0"/>
              </a:rPr>
              <a:t>MARECHAL SAMORA MACHEL</a:t>
            </a:r>
            <a:r>
              <a:rPr lang="pt-PT" altLang="pt-PT" sz="2800" b="1" dirty="0" smtClean="0">
                <a:latin typeface="Calibri" panose="020F0502020204030204" pitchFamily="34" charset="0"/>
              </a:rPr>
              <a:t>”</a:t>
            </a:r>
          </a:p>
          <a:p>
            <a:pPr algn="ctr"/>
            <a:r>
              <a:rPr lang="pt-PT" altLang="pt-PT" sz="2800" b="1" dirty="0" smtClean="0">
                <a:latin typeface="Calibri" panose="020F0502020204030204" pitchFamily="34" charset="0"/>
              </a:rPr>
              <a:t>SEMINÁRIO DE CAPACITAÇÃO PEDGÓGICA</a:t>
            </a:r>
          </a:p>
          <a:p>
            <a:pPr algn="ctr"/>
            <a:r>
              <a:rPr lang="pt-PT" altLang="pt-PT" sz="2800" b="1" dirty="0" smtClean="0">
                <a:latin typeface="Calibri" panose="020F0502020204030204" pitchFamily="34" charset="0"/>
              </a:rPr>
              <a:t>2017</a:t>
            </a:r>
            <a:endParaRPr lang="pt-PT" altLang="pt-PT" sz="2800" b="1" dirty="0">
              <a:latin typeface="Calibri" panose="020F05020202040302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76800" y="914400"/>
            <a:ext cx="4114800" cy="5105400"/>
          </a:xfrm>
        </p:spPr>
        <p:txBody>
          <a:bodyPr/>
          <a:lstStyle/>
          <a:p>
            <a:r>
              <a:rPr lang="pt-PT" dirty="0" err="1" smtClean="0"/>
              <a:t>Gerontagogia</a:t>
            </a:r>
            <a:r>
              <a:rPr lang="pt-PT" dirty="0" smtClean="0"/>
              <a:t>:</a:t>
            </a:r>
            <a:br>
              <a:rPr lang="pt-PT" dirty="0" smtClean="0"/>
            </a:br>
            <a:r>
              <a:rPr lang="pt-PT" sz="3200" dirty="0" smtClean="0"/>
              <a:t>estuda a educação de adultos na sua </a:t>
            </a:r>
            <a:r>
              <a:rPr lang="pt-PT" sz="3200" dirty="0" smtClean="0">
                <a:hlinkClick r:id="rId2" action="ppaction://hlinkfile"/>
              </a:rPr>
              <a:t>3</a:t>
            </a:r>
            <a:r>
              <a:rPr lang="pt-PT" sz="3200" dirty="0" smtClean="0">
                <a:latin typeface="Calibri"/>
                <a:cs typeface="Calibri"/>
                <a:hlinkClick r:id="rId2" action="ppaction://hlinkfile"/>
              </a:rPr>
              <a:t>ª idade</a:t>
            </a:r>
            <a:r>
              <a:rPr lang="pt-PT" sz="3200" dirty="0" smtClean="0">
                <a:hlinkClick r:id="rId2" action="ppaction://hlinkfile"/>
              </a:rPr>
              <a:t> </a:t>
            </a:r>
            <a:r>
              <a:rPr lang="pt-PT" sz="3200" dirty="0"/>
              <a:t>(entre 60 e 65 anos).</a:t>
            </a:r>
          </a:p>
        </p:txBody>
      </p:sp>
      <p:pic>
        <p:nvPicPr>
          <p:cNvPr id="4" name="Marcador de Posição de Conteúdo 3" descr="idossso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4267200" cy="4114800"/>
          </a:xfrm>
          <a:ln w="76200">
            <a:solidFill>
              <a:srgbClr val="FFC000"/>
            </a:solidFill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5126"/>
            <a:ext cx="9144000" cy="6157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8763000" cy="701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"/>
            <a:ext cx="899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310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981200"/>
          </a:xfrm>
        </p:spPr>
        <p:txBody>
          <a:bodyPr>
            <a:normAutofit/>
          </a:bodyPr>
          <a:lstStyle/>
          <a:p>
            <a:pPr algn="ctr"/>
            <a:r>
              <a:rPr lang="pt-PT" sz="6600" dirty="0" smtClean="0"/>
              <a:t>ANDRAGOGIA</a:t>
            </a:r>
            <a:endParaRPr lang="pt-PT" sz="6600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419600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ANDRAGOGIA- conceito</a:t>
            </a:r>
            <a:endParaRPr lang="pt-PT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81000" y="2033717"/>
            <a:ext cx="8382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pt-PT" dirty="0">
                <a:solidFill>
                  <a:srgbClr val="231F20"/>
                </a:solidFill>
                <a:latin typeface="Calibri" panose="020F0502020204030204" pitchFamily="34" charset="0"/>
              </a:rPr>
              <a:t>O termo </a:t>
            </a:r>
            <a:r>
              <a:rPr lang="pt-PT" b="1" dirty="0" err="1">
                <a:solidFill>
                  <a:srgbClr val="231F20"/>
                </a:solidFill>
                <a:latin typeface="Calibri-Bold"/>
              </a:rPr>
              <a:t>andragogia</a:t>
            </a:r>
            <a:r>
              <a:rPr lang="pt-PT" b="1" dirty="0">
                <a:solidFill>
                  <a:srgbClr val="231F20"/>
                </a:solidFill>
                <a:latin typeface="Calibri-Bold"/>
              </a:rPr>
              <a:t> </a:t>
            </a:r>
            <a:r>
              <a:rPr lang="pt-PT" dirty="0">
                <a:solidFill>
                  <a:srgbClr val="231F20"/>
                </a:solidFill>
                <a:latin typeface="Calibri" panose="020F0502020204030204" pitchFamily="34" charset="0"/>
              </a:rPr>
              <a:t>provém do grego </a:t>
            </a:r>
            <a:r>
              <a:rPr lang="pt-PT" i="1" dirty="0" err="1">
                <a:solidFill>
                  <a:srgbClr val="231F20"/>
                </a:solidFill>
                <a:latin typeface="Calibri-Italic"/>
              </a:rPr>
              <a:t>andros</a:t>
            </a:r>
            <a:r>
              <a:rPr lang="pt-PT" i="1" dirty="0">
                <a:solidFill>
                  <a:srgbClr val="231F20"/>
                </a:solidFill>
                <a:latin typeface="Calibri-Italic"/>
              </a:rPr>
              <a:t> </a:t>
            </a:r>
            <a:r>
              <a:rPr lang="pt-PT" dirty="0">
                <a:solidFill>
                  <a:srgbClr val="231F20"/>
                </a:solidFill>
                <a:latin typeface="Calibri" panose="020F0502020204030204" pitchFamily="34" charset="0"/>
              </a:rPr>
              <a:t>= adulto + </a:t>
            </a:r>
            <a:r>
              <a:rPr lang="pt-PT" i="1" dirty="0" err="1">
                <a:solidFill>
                  <a:srgbClr val="231F20"/>
                </a:solidFill>
                <a:latin typeface="Calibri-Italic"/>
              </a:rPr>
              <a:t>agogus</a:t>
            </a:r>
            <a:r>
              <a:rPr lang="pt-PT" i="1" dirty="0">
                <a:solidFill>
                  <a:srgbClr val="231F20"/>
                </a:solidFill>
                <a:latin typeface="Calibri-Italic"/>
              </a:rPr>
              <a:t> </a:t>
            </a:r>
            <a:r>
              <a:rPr lang="pt-PT" dirty="0">
                <a:solidFill>
                  <a:srgbClr val="231F20"/>
                </a:solidFill>
                <a:latin typeface="Calibri" panose="020F0502020204030204" pitchFamily="34" charset="0"/>
              </a:rPr>
              <a:t>= guiar, conduzir, </a:t>
            </a:r>
            <a:r>
              <a:rPr lang="pt-PT" dirty="0" smtClean="0">
                <a:solidFill>
                  <a:srgbClr val="231F20"/>
                </a:solidFill>
                <a:latin typeface="Calibri" panose="020F0502020204030204" pitchFamily="34" charset="0"/>
              </a:rPr>
              <a:t>educar</a:t>
            </a:r>
            <a:r>
              <a:rPr lang="pt-PT" dirty="0" smtClean="0"/>
              <a:t> </a:t>
            </a:r>
            <a:r>
              <a:rPr lang="pt-PT" dirty="0"/>
              <a:t/>
            </a:r>
            <a:br>
              <a:rPr lang="pt-PT" dirty="0"/>
            </a:b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Font typeface="Wingdings" pitchFamily="2" charset="2"/>
              <a:buChar char="§"/>
            </a:pPr>
            <a:endParaRPr lang="pt-PT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45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20401" y="442119"/>
            <a:ext cx="4114800" cy="5668962"/>
          </a:xfrm>
        </p:spPr>
        <p:txBody>
          <a:bodyPr>
            <a:normAutofit fontScale="90000"/>
          </a:bodyPr>
          <a:lstStyle/>
          <a:p>
            <a:r>
              <a:rPr lang="pt-PT" sz="3200" dirty="0" smtClean="0"/>
              <a:t>O termo  </a:t>
            </a:r>
            <a:r>
              <a:rPr lang="pt-PT" sz="3200" dirty="0" err="1"/>
              <a:t>Andragogia</a:t>
            </a:r>
            <a:r>
              <a:rPr lang="pt-PT" sz="3200" dirty="0"/>
              <a:t> proposto por </a:t>
            </a:r>
            <a:r>
              <a:rPr lang="pt-PT" sz="3200" b="1" dirty="0"/>
              <a:t>Alexandre </a:t>
            </a:r>
            <a:r>
              <a:rPr lang="pt-PT" sz="3200" b="1" dirty="0" err="1"/>
              <a:t>Kapp</a:t>
            </a:r>
            <a:r>
              <a:rPr lang="pt-PT" sz="3200" b="1" dirty="0"/>
              <a:t> </a:t>
            </a:r>
            <a:r>
              <a:rPr lang="pt-PT" sz="3200" dirty="0"/>
              <a:t>no século XVII (1833</a:t>
            </a:r>
            <a:r>
              <a:rPr lang="pt-PT" sz="3200" dirty="0" smtClean="0"/>
              <a:t>) ao tentar descrever as praticas educativas de Platão; </a:t>
            </a:r>
            <a:br>
              <a:rPr lang="pt-PT" sz="3200" dirty="0" smtClean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b="1" dirty="0" err="1" smtClean="0"/>
              <a:t>Malcolm</a:t>
            </a:r>
            <a:r>
              <a:rPr lang="pt-PT" sz="3200" b="1" dirty="0" smtClean="0"/>
              <a:t> Knowles  </a:t>
            </a:r>
            <a:r>
              <a:rPr lang="pt-PT" sz="3200" dirty="0" smtClean="0"/>
              <a:t>(1913 - 1997) </a:t>
            </a:r>
            <a:r>
              <a:rPr lang="pt-PT" sz="3200" b="0" dirty="0" smtClean="0"/>
              <a:t>Nascido em 1913  nos EUA,  foi quem popularizou o termo que posteriormente foi </a:t>
            </a:r>
            <a:r>
              <a:rPr lang="pt-PT" sz="3200" b="0" dirty="0" err="1" smtClean="0"/>
              <a:t>adoptado</a:t>
            </a:r>
            <a:r>
              <a:rPr lang="pt-PT" sz="3200" b="0" dirty="0" smtClean="0"/>
              <a:t> pela UNESCO </a:t>
            </a:r>
            <a:endParaRPr lang="pt-PT" sz="3200" b="0" dirty="0"/>
          </a:p>
        </p:txBody>
      </p:sp>
      <p:pic>
        <p:nvPicPr>
          <p:cNvPr id="4" name="Marcador de Posição de Conteúdo 3" descr="Malcolm Knowle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353721"/>
            <a:ext cx="2362200" cy="275736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35864"/>
            <a:ext cx="2368001" cy="284073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010400" cy="715962"/>
          </a:xfrm>
        </p:spPr>
        <p:txBody>
          <a:bodyPr>
            <a:normAutofit/>
          </a:bodyPr>
          <a:lstStyle/>
          <a:p>
            <a:r>
              <a:rPr lang="pt-PT" dirty="0" err="1" smtClean="0"/>
              <a:t>Andragogia</a:t>
            </a:r>
            <a:endParaRPr lang="pt-PT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609600" y="1053679"/>
            <a:ext cx="8229600" cy="52577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pt-PT" dirty="0" smtClean="0"/>
          </a:p>
          <a:p>
            <a:pPr>
              <a:buFont typeface="Wingdings" pitchFamily="2" charset="2"/>
              <a:buChar char="§"/>
            </a:pPr>
            <a:endParaRPr lang="pt-PT" dirty="0"/>
          </a:p>
          <a:p>
            <a:pPr>
              <a:buFont typeface="Wingdings" pitchFamily="2" charset="2"/>
              <a:buChar char="§"/>
            </a:pPr>
            <a:endParaRPr lang="pt-PT" dirty="0" smtClean="0"/>
          </a:p>
          <a:p>
            <a:pPr>
              <a:buFont typeface="Wingdings" pitchFamily="2" charset="2"/>
              <a:buChar char="§"/>
            </a:pPr>
            <a:endParaRPr lang="pt-PT" dirty="0"/>
          </a:p>
          <a:p>
            <a:pPr marL="0" indent="0">
              <a:buNone/>
            </a:pPr>
            <a:r>
              <a:rPr lang="pt-PT" dirty="0" smtClean="0"/>
              <a:t>ANDRAGOGIA –  ciência e arte de ajudar  pessoas adultas a aprenderem;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952"/>
            <a:ext cx="1498600" cy="12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2057400"/>
          </a:xfrm>
        </p:spPr>
        <p:txBody>
          <a:bodyPr>
            <a:normAutofit/>
          </a:bodyPr>
          <a:lstStyle/>
          <a:p>
            <a:pPr algn="ctr"/>
            <a:r>
              <a:rPr lang="pt-PT" dirty="0" smtClean="0"/>
              <a:t>II. CARACTERISTICAS DA APRENDIZAGEM DO ESTUDANTE ADULTO</a:t>
            </a:r>
            <a:endParaRPr lang="pt-PT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solidFill>
                  <a:srgbClr val="FF0000"/>
                </a:solidFill>
              </a:rPr>
              <a:t>CARACTERÍSTICAS DOS ESTUDANTES ADULTOS</a:t>
            </a:r>
            <a:endParaRPr lang="pt-PT" sz="3200" b="1" dirty="0">
              <a:solidFill>
                <a:srgbClr val="FF0000"/>
              </a:solidFill>
            </a:endParaRPr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pt-PT" dirty="0" smtClean="0"/>
              <a:t>Passam de pessoas dependentes para </a:t>
            </a:r>
            <a:r>
              <a:rPr lang="pt-PT" dirty="0" smtClean="0">
                <a:solidFill>
                  <a:srgbClr val="FF0000"/>
                </a:solidFill>
              </a:rPr>
              <a:t>indivíduos independentes, </a:t>
            </a:r>
            <a:r>
              <a:rPr lang="pt-PT" dirty="0" err="1" smtClean="0">
                <a:solidFill>
                  <a:srgbClr val="FF0000"/>
                </a:solidFill>
              </a:rPr>
              <a:t>auto-direcionados</a:t>
            </a:r>
            <a:r>
              <a:rPr lang="pt-PT" dirty="0" smtClean="0">
                <a:solidFill>
                  <a:srgbClr val="FF0000"/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endParaRPr lang="pt-PT" dirty="0" smtClean="0"/>
          </a:p>
          <a:p>
            <a:pPr>
              <a:buFont typeface="Wingdings" pitchFamily="2" charset="2"/>
              <a:buChar char="§"/>
            </a:pPr>
            <a:r>
              <a:rPr lang="pt-PT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Acumulam </a:t>
            </a:r>
            <a:r>
              <a:rPr lang="pt-PT" sz="2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experiências de vida </a:t>
            </a:r>
            <a:r>
              <a:rPr lang="pt-PT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 vão ser fundamento e substrato de sua aprendizagem futura. </a:t>
            </a:r>
          </a:p>
          <a:p>
            <a:pPr>
              <a:buFont typeface="Wingdings" pitchFamily="2" charset="2"/>
              <a:buChar char="§"/>
            </a:pPr>
            <a:endParaRPr lang="pt-PT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PT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Seus interesses pela aprendizagem se direccionam para o desenvolvimento das habilidades que </a:t>
            </a:r>
            <a:r>
              <a:rPr lang="pt-PT" sz="2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utiliza no seu papel social, na sua profissão.  </a:t>
            </a:r>
            <a:endParaRPr lang="pt-PT" sz="2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0181" y="97652"/>
            <a:ext cx="1066892" cy="993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pt-PT" sz="3600" b="1" dirty="0" smtClean="0"/>
              <a:t>Características dos estudantes  adultos</a:t>
            </a:r>
            <a:endParaRPr lang="pt-PT" sz="3600" b="1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pt-PT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Passam a esperar uma </a:t>
            </a:r>
            <a:r>
              <a:rPr lang="pt-PT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imediata aplicação </a:t>
            </a:r>
            <a:r>
              <a:rPr lang="pt-PT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prática do que aprendem, reduzindo seu interesse por conhecimentos a serem úteis num futuro distante;</a:t>
            </a:r>
          </a:p>
          <a:p>
            <a:pPr>
              <a:buFont typeface="Wingdings" pitchFamily="2" charset="2"/>
              <a:buChar char="§"/>
            </a:pPr>
            <a:endParaRPr lang="pt-PT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PT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Preferem aprender para </a:t>
            </a:r>
            <a:r>
              <a:rPr lang="pt-PT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resolver problemas </a:t>
            </a:r>
            <a:r>
              <a:rPr lang="pt-PT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 desafios, mais que aprender simplesmente um assunto;</a:t>
            </a:r>
          </a:p>
          <a:p>
            <a:pPr>
              <a:buFont typeface="Wingdings" pitchFamily="2" charset="2"/>
              <a:buChar char="§"/>
            </a:pPr>
            <a:endParaRPr lang="pt-PT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PT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Passam a apresentar </a:t>
            </a:r>
            <a:r>
              <a:rPr lang="pt-PT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motivações internas </a:t>
            </a:r>
            <a:r>
              <a:rPr lang="pt-PT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(como desejar uma promoção, sentir-se realizado por ser capaz de uma </a:t>
            </a:r>
            <a:r>
              <a:rPr lang="pt-PT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ação</a:t>
            </a:r>
            <a:r>
              <a:rPr lang="pt-PT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recem-aprendida, </a:t>
            </a:r>
            <a:r>
              <a:rPr lang="pt-PT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etc</a:t>
            </a:r>
            <a:r>
              <a:rPr lang="pt-PT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 mais intensas que motivações externas como notas em provas, por exemplo.</a:t>
            </a:r>
            <a:endParaRPr lang="pt-PT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2"/>
          </a:xfrm>
        </p:spPr>
        <p:txBody>
          <a:bodyPr>
            <a:noAutofit/>
          </a:bodyPr>
          <a:lstStyle/>
          <a:p>
            <a:pPr algn="ctr"/>
            <a:r>
              <a:rPr lang="pt-PT" sz="3200" dirty="0" smtClean="0"/>
              <a:t>Pedagogia  x </a:t>
            </a:r>
            <a:r>
              <a:rPr lang="pt-PT" sz="3200" dirty="0" err="1"/>
              <a:t>A</a:t>
            </a:r>
            <a:r>
              <a:rPr lang="pt-PT" sz="3200" dirty="0" err="1" smtClean="0"/>
              <a:t>ndragogia</a:t>
            </a:r>
            <a:endParaRPr lang="pt-PT" sz="3200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0648022"/>
              </p:ext>
            </p:extLst>
          </p:nvPr>
        </p:nvGraphicFramePr>
        <p:xfrm>
          <a:off x="0" y="533400"/>
          <a:ext cx="9144001" cy="6152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819400"/>
                <a:gridCol w="3962401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55555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PT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630" marR="87630" marT="26670" marB="2667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dirty="0" smtClean="0">
                        <a:solidFill>
                          <a:srgbClr val="55555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55555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Modelo </a:t>
                      </a: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dirty="0" smtClean="0">
                        <a:solidFill>
                          <a:srgbClr val="55555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55555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Pedagógico</a:t>
                      </a:r>
                      <a:endParaRPr lang="pt-PT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630" marR="87630" marT="26670" marB="2667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dirty="0" smtClean="0">
                        <a:solidFill>
                          <a:srgbClr val="55555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55555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Modelo </a:t>
                      </a:r>
                      <a:r>
                        <a:rPr lang="pt-PT" sz="2000" dirty="0" err="1">
                          <a:solidFill>
                            <a:srgbClr val="55555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Andragógico</a:t>
                      </a:r>
                      <a:endParaRPr lang="pt-PT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630" marR="87630" marT="26670" marB="26670"/>
                </a:tc>
              </a:tr>
              <a:tr h="1295400">
                <a:tc>
                  <a:txBody>
                    <a:bodyPr/>
                    <a:lstStyle/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55555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PT" sz="2000" b="1" dirty="0" smtClean="0">
                        <a:solidFill>
                          <a:srgbClr val="55555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b="1" dirty="0" smtClean="0">
                        <a:solidFill>
                          <a:srgbClr val="55555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b="1" dirty="0" smtClean="0">
                        <a:solidFill>
                          <a:srgbClr val="55555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solidFill>
                            <a:srgbClr val="55555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Papel</a:t>
                      </a:r>
                      <a:r>
                        <a:rPr lang="pt-PT" sz="2000" b="1" dirty="0">
                          <a:solidFill>
                            <a:srgbClr val="55555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 </a:t>
                      </a:r>
                      <a:r>
                        <a:rPr lang="pt-PT" sz="2000" b="1" dirty="0" smtClean="0">
                          <a:solidFill>
                            <a:srgbClr val="55555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</a:t>
                      </a: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55555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pt-PT" sz="2000" b="1" dirty="0">
                          <a:solidFill>
                            <a:srgbClr val="55555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pt-PT" sz="2000" b="1" dirty="0" smtClean="0">
                          <a:solidFill>
                            <a:srgbClr val="55555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Experiência</a:t>
                      </a:r>
                      <a:endParaRPr lang="pt-PT" sz="2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630" marR="87630" marT="26670" marB="2667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42900" marR="0" indent="-34290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experiencia</a:t>
                      </a:r>
                      <a:r>
                        <a:rPr lang="pt-PT" sz="20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do</a:t>
                      </a: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aprendiz não tem </a:t>
                      </a: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muita relevância.</a:t>
                      </a:r>
                      <a:endParaRPr lang="pt-PT" sz="2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630" marR="87630" marT="26670" marB="2667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pt-PT" sz="20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42900" marR="0" indent="-34290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PT" sz="20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É </a:t>
                      </a:r>
                      <a:r>
                        <a:rPr lang="pt-PT" sz="2000" baseline="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recurso</a:t>
                      </a:r>
                      <a:r>
                        <a:rPr lang="pt-PT" sz="20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importante para </a:t>
                      </a:r>
                    </a:p>
                    <a:p>
                      <a:pPr marL="0" marR="0" indent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pt-PT" sz="20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PT" sz="20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própria   aprendizagem.</a:t>
                      </a:r>
                      <a:endParaRPr lang="pt-PT" sz="20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pt-PT" sz="2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630" marR="87630" marT="26670" marB="26670"/>
                </a:tc>
              </a:tr>
              <a:tr h="1503331">
                <a:tc>
                  <a:txBody>
                    <a:bodyPr/>
                    <a:lstStyle/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b="1" dirty="0" smtClean="0">
                        <a:solidFill>
                          <a:srgbClr val="55555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b="1" dirty="0" smtClean="0">
                        <a:solidFill>
                          <a:srgbClr val="55555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b="1" dirty="0" smtClean="0">
                        <a:solidFill>
                          <a:srgbClr val="55555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b="1" dirty="0" smtClean="0">
                        <a:solidFill>
                          <a:srgbClr val="55555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solidFill>
                            <a:srgbClr val="55555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Vontade</a:t>
                      </a:r>
                      <a:r>
                        <a:rPr lang="pt-PT" sz="2000" b="1" dirty="0">
                          <a:solidFill>
                            <a:srgbClr val="55555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 de</a:t>
                      </a:r>
                      <a:br>
                        <a:rPr lang="pt-PT" sz="2000" b="1" dirty="0">
                          <a:solidFill>
                            <a:srgbClr val="55555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pt-PT" sz="2000" b="1" dirty="0" smtClean="0">
                        <a:solidFill>
                          <a:srgbClr val="55555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solidFill>
                            <a:srgbClr val="55555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Aprender</a:t>
                      </a:r>
                      <a:endParaRPr lang="pt-PT" sz="2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630" marR="87630" marT="26670" marB="2667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marR="0" indent="-28575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pt-PT" sz="20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42900" marR="0" indent="-34290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Fundamentada </a:t>
                      </a:r>
                    </a:p>
                    <a:p>
                      <a:pPr marL="0" marR="0" indent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pt-PT" sz="20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 lógica escolar.</a:t>
                      </a:r>
                      <a:endParaRPr lang="pt-PT" sz="2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630" marR="87630" marT="26670" marB="2667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42900" marR="0" indent="-34290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Orientada para </a:t>
                      </a:r>
                      <a:r>
                        <a:rPr lang="pt-PT" sz="20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resolver </a:t>
                      </a: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dirty="0" smtClean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dirty="0" smtClean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problemas</a:t>
                      </a:r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reais da vida  </a:t>
                      </a: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e profissionais.</a:t>
                      </a:r>
                      <a:endParaRPr lang="pt-PT" sz="2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630" marR="87630" marT="26670" marB="26670"/>
                </a:tc>
              </a:tr>
              <a:tr h="1345417">
                <a:tc>
                  <a:txBody>
                    <a:bodyPr/>
                    <a:lstStyle/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b="1" dirty="0" smtClean="0">
                        <a:solidFill>
                          <a:srgbClr val="55555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b="1" dirty="0" smtClean="0">
                        <a:solidFill>
                          <a:srgbClr val="55555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b="1" dirty="0" smtClean="0">
                        <a:solidFill>
                          <a:srgbClr val="55555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solidFill>
                            <a:srgbClr val="55555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Orientação</a:t>
                      </a:r>
                      <a:r>
                        <a:rPr lang="pt-PT" sz="2000" b="1" dirty="0">
                          <a:solidFill>
                            <a:srgbClr val="55555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 da</a:t>
                      </a:r>
                      <a:br>
                        <a:rPr lang="pt-PT" sz="2000" b="1" dirty="0">
                          <a:solidFill>
                            <a:srgbClr val="55555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pt-PT" sz="2000" b="1" dirty="0" smtClean="0">
                        <a:solidFill>
                          <a:srgbClr val="55555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solidFill>
                            <a:srgbClr val="55555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Aprendizagem</a:t>
                      </a:r>
                      <a:endParaRPr lang="pt-PT" sz="2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630" marR="87630" marT="26670" marB="2667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marR="0" indent="-28575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Centrada nos</a:t>
                      </a:r>
                    </a:p>
                    <a:p>
                      <a:pPr marL="0" marR="0" indent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pt-PT" sz="20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conteúdos.</a:t>
                      </a:r>
                      <a:endParaRPr lang="pt-PT" sz="2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630" marR="87630" marT="26670" marB="2667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t-PT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Orientada para </a:t>
                      </a:r>
                      <a:r>
                        <a:rPr kumimoji="0" lang="pt-PT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resolver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problemas reais</a:t>
                      </a:r>
                      <a:r>
                        <a:rPr kumimoji="0" lang="pt-PT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 vida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e profissionais.</a:t>
                      </a:r>
                    </a:p>
                  </a:txBody>
                  <a:tcPr marL="87630" marR="87630" marT="26670" marB="26670"/>
                </a:tc>
              </a:tr>
              <a:tr h="1345417">
                <a:tc>
                  <a:txBody>
                    <a:bodyPr/>
                    <a:lstStyle/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b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b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Motivação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630" marR="87630" marT="26670" marB="2667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b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42900" marR="0" indent="-34290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Classificações</a:t>
                      </a:r>
                      <a:r>
                        <a:rPr lang="pt-PT" sz="20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b="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escolares</a:t>
                      </a: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0" b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42900" marR="0" indent="-34290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Apreciação do</a:t>
                      </a:r>
                    </a:p>
                    <a:p>
                      <a:pPr marL="0" marR="0" indent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pt-PT" sz="2000" b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professor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630" marR="87630" marT="26670" marB="2667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pt-PT" sz="2000" b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marR="0" indent="-28575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pt-PT" sz="2000" b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marR="0" indent="-28575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PT" sz="2000" b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Factores</a:t>
                      </a: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 ordem interna </a:t>
                      </a:r>
                      <a:endParaRPr lang="pt-PT" sz="2000" b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pt-PT" sz="2000" b="0" dirty="0" smtClean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PT" sz="20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</a:t>
                      </a: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pt-PT" sz="2000" b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satisfação</a:t>
                      </a: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pt-PT" sz="2000" b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auto-estima, </a:t>
                      </a:r>
                      <a:endParaRPr lang="pt-PT" sz="2000" b="0" dirty="0" smtClean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pt-PT" sz="2000" b="0" dirty="0" smtClean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>
                        <a:lnSpc>
                          <a:spcPts val="1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PT" sz="2000" b="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qualidade </a:t>
                      </a:r>
                      <a:r>
                        <a:rPr lang="pt-PT" sz="2000" b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 </a:t>
                      </a:r>
                      <a:r>
                        <a:rPr lang="pt-PT" sz="2000" b="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vida, </a:t>
                      </a:r>
                      <a:r>
                        <a:rPr lang="pt-PT" sz="2000" b="0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etc</a:t>
                      </a: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</a:txBody>
                  <a:tcPr marL="87630" marR="87630" marT="26670" marB="266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7642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886700" cy="1325563"/>
          </a:xfrm>
        </p:spPr>
        <p:txBody>
          <a:bodyPr/>
          <a:lstStyle/>
          <a:p>
            <a:pPr algn="ctr"/>
            <a:r>
              <a:rPr lang="pt-PT" b="1" dirty="0" smtClean="0"/>
              <a:t>ANDRAGOGIA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9291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QUE FAZER?</a:t>
            </a:r>
            <a:endParaRPr lang="pt-PT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628650" y="1905000"/>
            <a:ext cx="7886700" cy="4953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PT" b="1" dirty="0" smtClean="0"/>
              <a:t>OS ESTUDANTES POSSUEM EXPERI</a:t>
            </a:r>
            <a:r>
              <a:rPr lang="pt-PT" b="1" dirty="0" smtClean="0">
                <a:latin typeface="Calibri"/>
                <a:cs typeface="Calibri"/>
              </a:rPr>
              <a:t>Ê</a:t>
            </a:r>
            <a:r>
              <a:rPr lang="pt-PT" b="1" dirty="0" smtClean="0"/>
              <a:t>NCIA DE VIDA</a:t>
            </a:r>
          </a:p>
          <a:p>
            <a:pPr marL="566738" indent="-457200">
              <a:buFont typeface="Wingdings" panose="05000000000000000000" pitchFamily="2" charset="2"/>
              <a:buChar char="§"/>
            </a:pPr>
            <a:r>
              <a:rPr lang="pt-PT" dirty="0" smtClean="0"/>
              <a:t>Aproveite a experiencia acumulada dos estudantes;</a:t>
            </a:r>
          </a:p>
          <a:p>
            <a:pPr marL="119063" indent="-9525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b="1" dirty="0" smtClean="0"/>
              <a:t>OS ESTUDANTES ENFRENTAM SITUA</a:t>
            </a:r>
            <a:r>
              <a:rPr lang="pt-PT" b="1" dirty="0" smtClean="0">
                <a:latin typeface="Calibri"/>
                <a:cs typeface="Calibri"/>
              </a:rPr>
              <a:t>ÇÕ</a:t>
            </a:r>
            <a:r>
              <a:rPr lang="pt-PT" b="1" dirty="0" smtClean="0"/>
              <a:t>ES REAIS:</a:t>
            </a:r>
          </a:p>
          <a:p>
            <a:pPr marL="566738" indent="-457200">
              <a:buFont typeface="Wingdings" panose="05000000000000000000" pitchFamily="2" charset="2"/>
              <a:buChar char="§"/>
            </a:pPr>
            <a:r>
              <a:rPr lang="pt-PT" dirty="0" smtClean="0"/>
              <a:t>Proponha problemas, novos conhecimentos, baseados no dia-a-dia </a:t>
            </a:r>
            <a:r>
              <a:rPr lang="pt-PT" dirty="0"/>
              <a:t>dos estudantes;</a:t>
            </a:r>
            <a:endParaRPr lang="pt-PT" dirty="0" smtClean="0"/>
          </a:p>
          <a:p>
            <a:pPr marL="119063" indent="-9525">
              <a:buNone/>
            </a:pPr>
            <a:endParaRPr lang="pt-PT" dirty="0" smtClean="0"/>
          </a:p>
          <a:p>
            <a:pPr marL="119063" indent="-9525">
              <a:buNone/>
            </a:pPr>
            <a:r>
              <a:rPr lang="pt-PT" b="1" dirty="0" smtClean="0"/>
              <a:t>OS  ESTUDANTES QUEREM SABER O PORQUE DO CONHECIMENTO.</a:t>
            </a:r>
          </a:p>
          <a:p>
            <a:pPr marL="566738" indent="-457200">
              <a:buFont typeface="Wingdings" panose="05000000000000000000" pitchFamily="2" charset="2"/>
              <a:buChar char="§"/>
            </a:pPr>
            <a:r>
              <a:rPr lang="pt-PT" dirty="0" smtClean="0"/>
              <a:t>Justifique a necessidade e a utilidade do conhecimento;</a:t>
            </a:r>
            <a:endParaRPr lang="pt-PT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525963"/>
          </a:xfrm>
        </p:spPr>
        <p:txBody>
          <a:bodyPr/>
          <a:lstStyle/>
          <a:p>
            <a:endParaRPr lang="pt-PT" dirty="0" smtClean="0"/>
          </a:p>
          <a:p>
            <a:pPr marL="50800" indent="58738">
              <a:buNone/>
            </a:pPr>
            <a:r>
              <a:rPr lang="pt-PT" b="1" dirty="0" smtClean="0"/>
              <a:t>OS ESTUDANTES</a:t>
            </a:r>
            <a:r>
              <a:rPr lang="pt-PT" b="1" dirty="0" smtClean="0">
                <a:latin typeface="Calibri"/>
                <a:cs typeface="Calibri"/>
              </a:rPr>
              <a:t> RESPONSAVEIS PELA SUA APRENDIZAGEM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Calibri"/>
                <a:cs typeface="Calibri"/>
              </a:rPr>
              <a:t>Envolva-os no planeamento e na responsabilidade pela aprendizagem;</a:t>
            </a:r>
          </a:p>
          <a:p>
            <a:endParaRPr lang="pt-PT" dirty="0" smtClean="0">
              <a:latin typeface="Calibri"/>
              <a:cs typeface="Calibri"/>
            </a:endParaRPr>
          </a:p>
          <a:p>
            <a:pPr>
              <a:buNone/>
            </a:pPr>
            <a:r>
              <a:rPr lang="pt-PT" b="1" dirty="0" smtClean="0">
                <a:latin typeface="Calibri"/>
                <a:cs typeface="Calibri"/>
              </a:rPr>
              <a:t>OS ESTUDANTES TÊM MOTIVAÇÃO INTENSA</a:t>
            </a:r>
            <a:r>
              <a:rPr lang="pt-PT" dirty="0" smtClean="0">
                <a:latin typeface="Calibri"/>
                <a:cs typeface="Calibri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 smtClean="0">
                <a:latin typeface="Calibri"/>
                <a:cs typeface="Calibri"/>
              </a:rPr>
              <a:t>Desperte a motivação interna  para a aprendizagem;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198"/>
            <a:ext cx="1295400" cy="108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533400" y="1219200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pt-PT" sz="3200" dirty="0" smtClean="0"/>
              <a:t>1% através do paladar </a:t>
            </a:r>
          </a:p>
          <a:p>
            <a:endParaRPr lang="pt-PT" sz="3200" dirty="0" smtClean="0"/>
          </a:p>
          <a:p>
            <a:pPr>
              <a:buFont typeface="Wingdings" pitchFamily="2" charset="2"/>
              <a:buChar char="§"/>
            </a:pPr>
            <a:r>
              <a:rPr lang="pt-PT" sz="3200" dirty="0" smtClean="0"/>
              <a:t>1,5% através do tacto </a:t>
            </a:r>
          </a:p>
          <a:p>
            <a:endParaRPr lang="pt-PT" sz="3200" dirty="0" smtClean="0"/>
          </a:p>
          <a:p>
            <a:pPr>
              <a:buFont typeface="Wingdings" pitchFamily="2" charset="2"/>
              <a:buChar char="§"/>
            </a:pPr>
            <a:r>
              <a:rPr lang="pt-PT" sz="3200" dirty="0" smtClean="0"/>
              <a:t>3,5% através do olfacto </a:t>
            </a:r>
          </a:p>
          <a:p>
            <a:endParaRPr lang="pt-PT" sz="3200" dirty="0" smtClean="0"/>
          </a:p>
          <a:p>
            <a:pPr>
              <a:buFont typeface="Wingdings" pitchFamily="2" charset="2"/>
              <a:buChar char="§"/>
            </a:pPr>
            <a:r>
              <a:rPr lang="pt-PT" sz="3200" dirty="0" smtClean="0"/>
              <a:t>11% através da audição </a:t>
            </a:r>
          </a:p>
          <a:p>
            <a:pPr>
              <a:buFont typeface="Wingdings" pitchFamily="2" charset="2"/>
              <a:buChar char="§"/>
            </a:pPr>
            <a:endParaRPr lang="pt-PT" sz="3200" dirty="0" smtClean="0"/>
          </a:p>
          <a:p>
            <a:pPr>
              <a:buFont typeface="Wingdings" pitchFamily="2" charset="2"/>
              <a:buChar char="§"/>
            </a:pPr>
            <a:r>
              <a:rPr lang="pt-PT" sz="3200" dirty="0" smtClean="0"/>
              <a:t>83% através da visão </a:t>
            </a:r>
            <a:endParaRPr lang="pt-PT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2286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estudantes aprende através de suas </a:t>
            </a:r>
          </a:p>
          <a:p>
            <a:r>
              <a:rPr lang="pt-PT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experiências, que vêm através dos sentidos: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15962"/>
          </a:xfrm>
        </p:spPr>
        <p:txBody>
          <a:bodyPr>
            <a:normAutofit fontScale="90000"/>
          </a:bodyPr>
          <a:lstStyle/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>A aprendizagem é mais objectiva quando o  estudante usa mais de um sentido ao mesmo tempo. </a:t>
            </a:r>
            <a:r>
              <a:rPr lang="pt-PT" sz="2800" dirty="0" smtClean="0"/>
              <a:t/>
            </a:r>
            <a:br>
              <a:rPr lang="pt-PT" sz="2800" dirty="0" smtClean="0"/>
            </a:br>
            <a:r>
              <a:rPr lang="pt-PT" sz="2800" dirty="0" smtClean="0"/>
              <a:t/>
            </a:r>
            <a:br>
              <a:rPr lang="pt-PT" sz="2800" dirty="0" smtClean="0"/>
            </a:br>
            <a:endParaRPr lang="pt-PT" sz="2800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pt-PT" b="1" dirty="0" smtClean="0"/>
          </a:p>
          <a:p>
            <a:pPr>
              <a:buNone/>
            </a:pPr>
            <a:r>
              <a:rPr lang="pt-PT" sz="4200" b="1" dirty="0" smtClean="0"/>
              <a:t>O como o aluno ret</a:t>
            </a:r>
            <a:r>
              <a:rPr lang="pt-PT" sz="4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ém</a:t>
            </a:r>
            <a:r>
              <a:rPr lang="pt-PT" sz="4200" b="1" dirty="0" smtClean="0"/>
              <a:t>?</a:t>
            </a:r>
            <a:endParaRPr lang="pt-PT" sz="4200" dirty="0" smtClean="0"/>
          </a:p>
          <a:p>
            <a:pPr>
              <a:buNone/>
            </a:pPr>
            <a:endParaRPr lang="pt-PT" dirty="0" smtClean="0"/>
          </a:p>
          <a:p>
            <a:r>
              <a:rPr lang="pt-PT" sz="3600" b="1" dirty="0" smtClean="0"/>
              <a:t>10% do que lê; </a:t>
            </a:r>
          </a:p>
          <a:p>
            <a:pPr>
              <a:buNone/>
            </a:pPr>
            <a:endParaRPr lang="pt-PT" sz="3600" b="1" dirty="0" smtClean="0"/>
          </a:p>
          <a:p>
            <a:r>
              <a:rPr lang="pt-PT" sz="3600" b="1" dirty="0" smtClean="0"/>
              <a:t>20% do que ouve; </a:t>
            </a:r>
          </a:p>
          <a:p>
            <a:endParaRPr lang="pt-PT" sz="3600" b="1" dirty="0" smtClean="0"/>
          </a:p>
          <a:p>
            <a:r>
              <a:rPr lang="pt-PT" sz="3600" b="1" dirty="0" smtClean="0"/>
              <a:t>30% do que vê; </a:t>
            </a:r>
          </a:p>
          <a:p>
            <a:endParaRPr lang="pt-PT" sz="3600" b="1" dirty="0" smtClean="0"/>
          </a:p>
          <a:p>
            <a:r>
              <a:rPr lang="pt-PT" sz="3600" b="1" dirty="0" smtClean="0">
                <a:solidFill>
                  <a:srgbClr val="FF0000"/>
                </a:solidFill>
              </a:rPr>
              <a:t>50% do que ouve e vê; </a:t>
            </a:r>
          </a:p>
          <a:p>
            <a:endParaRPr lang="pt-PT" sz="3600" b="1" dirty="0" smtClean="0">
              <a:solidFill>
                <a:srgbClr val="FF0000"/>
              </a:solidFill>
            </a:endParaRPr>
          </a:p>
          <a:p>
            <a:r>
              <a:rPr lang="pt-PT" sz="3600" b="1" dirty="0" smtClean="0">
                <a:solidFill>
                  <a:srgbClr val="FF0000"/>
                </a:solidFill>
              </a:rPr>
              <a:t>70% do que discute com os outros;</a:t>
            </a:r>
          </a:p>
          <a:p>
            <a:pPr>
              <a:buNone/>
            </a:pPr>
            <a:r>
              <a:rPr lang="pt-PT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pt-PT" sz="3600" b="1" dirty="0" smtClean="0">
                <a:solidFill>
                  <a:srgbClr val="FF0000"/>
                </a:solidFill>
              </a:rPr>
              <a:t>90% do que diz na medida em que faz.</a:t>
            </a:r>
          </a:p>
          <a:p>
            <a:pPr>
              <a:buNone/>
            </a:pPr>
            <a:endParaRPr lang="pt-PT" sz="3600" b="1" dirty="0" smtClean="0">
              <a:solidFill>
                <a:srgbClr val="FF0000"/>
              </a:solidFill>
            </a:endParaRPr>
          </a:p>
          <a:p>
            <a:r>
              <a:rPr lang="pt-PT" sz="3600" b="1" dirty="0" smtClean="0">
                <a:solidFill>
                  <a:srgbClr val="FF0000"/>
                </a:solidFill>
              </a:rPr>
              <a:t> 95% do que se ensina a outros </a:t>
            </a:r>
            <a:endParaRPr lang="pt-PT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7334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8953500" cy="7086600"/>
          </a:xfr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524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97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sz="4400" dirty="0" smtClean="0"/>
              <a:t/>
            </a:r>
            <a:br>
              <a:rPr lang="pt-PT" sz="4400" dirty="0" smtClean="0"/>
            </a:br>
            <a:r>
              <a:rPr lang="pt-PT" sz="4400" dirty="0" smtClean="0"/>
              <a:t/>
            </a:r>
            <a:br>
              <a:rPr lang="pt-PT" sz="4400" dirty="0" smtClean="0"/>
            </a:br>
            <a:r>
              <a:rPr lang="pt-PT" sz="4400" dirty="0" smtClean="0"/>
              <a:t/>
            </a:r>
            <a:br>
              <a:rPr lang="pt-PT" sz="4400" dirty="0" smtClean="0"/>
            </a:br>
            <a:r>
              <a:rPr lang="pt-PT" sz="4400" dirty="0" smtClean="0"/>
              <a:t/>
            </a:r>
            <a:br>
              <a:rPr lang="pt-PT" sz="4400" dirty="0" smtClean="0"/>
            </a:br>
            <a:r>
              <a:rPr lang="pt-PT" sz="4400" dirty="0" smtClean="0"/>
              <a:t/>
            </a:r>
            <a:br>
              <a:rPr lang="pt-PT" sz="4400" dirty="0" smtClean="0"/>
            </a:br>
            <a:r>
              <a:rPr lang="pt-PT" sz="4400" dirty="0" smtClean="0"/>
              <a:t/>
            </a:r>
            <a:br>
              <a:rPr lang="pt-PT" sz="4400" dirty="0" smtClean="0"/>
            </a:br>
            <a:r>
              <a:rPr lang="pt-PT" sz="4400" dirty="0" smtClean="0"/>
              <a:t/>
            </a:r>
            <a:br>
              <a:rPr lang="pt-PT" sz="4400" dirty="0" smtClean="0"/>
            </a:br>
            <a:r>
              <a:rPr lang="pt-PT" sz="4400" dirty="0" smtClean="0"/>
              <a:t/>
            </a:r>
            <a:br>
              <a:rPr lang="pt-PT" sz="4400" dirty="0" smtClean="0"/>
            </a:br>
            <a:r>
              <a:rPr lang="pt-PT" sz="4400" dirty="0" smtClean="0"/>
              <a:t/>
            </a:r>
            <a:br>
              <a:rPr lang="pt-PT" sz="4400" dirty="0" smtClean="0"/>
            </a:br>
            <a:r>
              <a:rPr lang="pt-PT" sz="4400" b="1" dirty="0" smtClean="0"/>
              <a:t>PRIORIDADES QUE DEVEM SER OBSERVADAS PELO FACILITADOR</a:t>
            </a:r>
            <a:r>
              <a:rPr lang="pt-PT" b="1" dirty="0" smtClean="0"/>
              <a:t/>
            </a:r>
            <a:br>
              <a:rPr lang="pt-PT" b="1" dirty="0" smtClean="0"/>
            </a:br>
            <a:endParaRPr lang="pt-PT" b="1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762000" y="990600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b="1" dirty="0" smtClean="0"/>
              <a:t>CONHECER OS ESTUDANTES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 smtClean="0"/>
              <a:t>Identifique as necessidades dos estudantes;</a:t>
            </a:r>
          </a:p>
          <a:p>
            <a:pPr>
              <a:buFont typeface="Wingdings" panose="05000000000000000000" pitchFamily="2" charset="2"/>
              <a:buChar char="§"/>
            </a:pPr>
            <a:endParaRPr lang="pt-PT" dirty="0" smtClean="0"/>
          </a:p>
          <a:p>
            <a:pPr marL="0" indent="0">
              <a:buNone/>
            </a:pPr>
            <a:r>
              <a:rPr lang="pt-PT" b="1" dirty="0" smtClean="0"/>
              <a:t>PLANEAMENTO PARTICIPATIVO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 smtClean="0"/>
              <a:t>Discuta com os estudantes que métodos irão ser usados na aprendizagem;</a:t>
            </a:r>
          </a:p>
          <a:p>
            <a:pPr>
              <a:buFont typeface="Wingdings" panose="05000000000000000000" pitchFamily="2" charset="2"/>
              <a:buChar char="§"/>
            </a:pPr>
            <a:endParaRPr lang="pt-PT" dirty="0" smtClean="0"/>
          </a:p>
          <a:p>
            <a:pPr marL="0" indent="0">
              <a:buNone/>
            </a:pPr>
            <a:r>
              <a:rPr lang="pt-PT" b="1" dirty="0" smtClean="0"/>
              <a:t>AVALIA</a:t>
            </a:r>
            <a:r>
              <a:rPr lang="pt-PT" b="1" dirty="0" smtClean="0">
                <a:latin typeface="Calibri"/>
                <a:cs typeface="Calibri"/>
              </a:rPr>
              <a:t>ÇÃ</a:t>
            </a:r>
            <a:r>
              <a:rPr lang="pt-PT" b="1" dirty="0" smtClean="0"/>
              <a:t>O</a:t>
            </a:r>
            <a:r>
              <a:rPr lang="pt-PT" dirty="0" smtClean="0"/>
              <a:t> </a:t>
            </a:r>
          </a:p>
          <a:p>
            <a:pPr marL="566738" indent="-457200">
              <a:buFont typeface="Wingdings" panose="05000000000000000000" pitchFamily="2" charset="2"/>
              <a:buChar char="§"/>
            </a:pPr>
            <a:r>
              <a:rPr lang="pt-PT" dirty="0" smtClean="0"/>
              <a:t>Fa</a:t>
            </a:r>
            <a:r>
              <a:rPr lang="pt-PT" dirty="0" smtClean="0">
                <a:latin typeface="Calibri"/>
                <a:cs typeface="Calibri"/>
              </a:rPr>
              <a:t>ç</a:t>
            </a:r>
            <a:r>
              <a:rPr lang="pt-PT" dirty="0" smtClean="0"/>
              <a:t>a avaliação que permita observar os resultados: seus e dos estudantes.</a:t>
            </a:r>
          </a:p>
          <a:p>
            <a:pPr>
              <a:buFont typeface="Wingdings" panose="05000000000000000000" pitchFamily="2" charset="2"/>
              <a:buChar char="§"/>
            </a:pPr>
            <a:endParaRPr lang="pt-PT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PT" sz="5400" dirty="0" smtClean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  <a:t>OBRIGADO PELA ATEN</a:t>
            </a:r>
            <a:r>
              <a:rPr lang="pt-PT" sz="5400" dirty="0" smtClean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  <a:cs typeface="Calibri"/>
              </a:rPr>
              <a:t>ÇÃ</a:t>
            </a:r>
            <a:r>
              <a:rPr lang="pt-PT" sz="5400" dirty="0" smtClean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  <a:t>O </a:t>
            </a:r>
            <a:endParaRPr lang="pt-PT" sz="5400" dirty="0">
              <a:solidFill>
                <a:srgbClr val="FF000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108" y="0"/>
            <a:ext cx="1066892" cy="978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8715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89268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81000"/>
            <a:ext cx="7886700" cy="5795963"/>
          </a:xfrm>
        </p:spPr>
        <p:txBody>
          <a:bodyPr/>
          <a:lstStyle/>
          <a:p>
            <a:pPr marL="0" indent="0">
              <a:buNone/>
            </a:pPr>
            <a:endParaRPr lang="pt-PT" sz="3600" b="1" dirty="0" smtClean="0"/>
          </a:p>
          <a:p>
            <a:pPr marL="0" indent="0">
              <a:buNone/>
            </a:pPr>
            <a:endParaRPr lang="pt-PT" sz="3600" b="1" dirty="0"/>
          </a:p>
          <a:p>
            <a:pPr marL="0" indent="0">
              <a:buNone/>
            </a:pPr>
            <a:r>
              <a:rPr lang="pt-PT" sz="3600" b="1" dirty="0" err="1" smtClean="0"/>
              <a:t>Objectivo</a:t>
            </a:r>
            <a:endParaRPr lang="pt-PT" sz="36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pt-PT" sz="3600" dirty="0" smtClean="0"/>
          </a:p>
          <a:p>
            <a:pPr>
              <a:buFont typeface="Wingdings" panose="05000000000000000000" pitchFamily="2" charset="2"/>
              <a:buChar char="§"/>
            </a:pPr>
            <a:endParaRPr lang="pt-PT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pt-PT" sz="3600" dirty="0" smtClean="0"/>
              <a:t> </a:t>
            </a:r>
            <a:r>
              <a:rPr lang="pt-PT" sz="3600" dirty="0"/>
              <a:t>D</a:t>
            </a:r>
            <a:r>
              <a:rPr lang="pt-PT" sz="3600" dirty="0" smtClean="0"/>
              <a:t>espertar a necessidade de lidar com o estudante da AM tendo em conta a sua condição de Adulto.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1691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762001"/>
          </a:xfrm>
        </p:spPr>
        <p:txBody>
          <a:bodyPr>
            <a:normAutofit fontScale="90000"/>
          </a:bodyPr>
          <a:lstStyle/>
          <a:p>
            <a:pPr fontAlgn="base"/>
            <a:r>
              <a:rPr lang="pt-PT" sz="2200" dirty="0" smtClean="0"/>
              <a:t/>
            </a:r>
            <a:br>
              <a:rPr lang="pt-PT" sz="2200" dirty="0" smtClean="0"/>
            </a:br>
            <a:r>
              <a:rPr lang="pt-PT" sz="2700" b="1" dirty="0" smtClean="0">
                <a:solidFill>
                  <a:srgbClr val="FF0000"/>
                </a:solidFill>
              </a:rPr>
              <a:t>CARACTERÍSTICAS DOS ADULTOS </a:t>
            </a:r>
            <a:br>
              <a:rPr lang="pt-PT" sz="2700" b="1" dirty="0" smtClean="0">
                <a:solidFill>
                  <a:srgbClr val="FF0000"/>
                </a:solidFill>
              </a:rPr>
            </a:br>
            <a:r>
              <a:rPr lang="pt-PT" sz="2700" b="1" dirty="0" smtClean="0">
                <a:solidFill>
                  <a:srgbClr val="FF0000"/>
                </a:solidFill>
              </a:rPr>
              <a:t>E SUAS CONSEQUÊNCIAS NA SUA APRENDIZAGEM.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 lnSpcReduction="10000"/>
          </a:bodyPr>
          <a:lstStyle/>
          <a:p>
            <a:pPr lvl="0" fontAlgn="base">
              <a:buFont typeface="Wingdings" panose="05000000000000000000" pitchFamily="2" charset="2"/>
              <a:buChar char="§"/>
            </a:pPr>
            <a:r>
              <a:rPr lang="pt-PT" dirty="0" smtClean="0"/>
              <a:t>Adultos possuem uma razoável quantidade de experiências:</a:t>
            </a:r>
          </a:p>
          <a:p>
            <a:pPr marL="0" indent="0" fontAlgn="base">
              <a:buNone/>
            </a:pPr>
            <a:r>
              <a:rPr lang="pt-PT" b="1" dirty="0" smtClean="0"/>
              <a:t>Consequências:</a:t>
            </a:r>
            <a:r>
              <a:rPr lang="pt-PT" dirty="0" smtClean="0"/>
              <a:t> os adultos podem ser usados como "recursos de aprendizagem"; as estratégias de aprendizagem de adultos devem encorajar troca de ideias e experiências.</a:t>
            </a:r>
          </a:p>
          <a:p>
            <a:pPr lvl="0" fontAlgn="base">
              <a:buFont typeface="Wingdings" panose="05000000000000000000" pitchFamily="2" charset="2"/>
              <a:buChar char="§"/>
            </a:pPr>
            <a:r>
              <a:rPr lang="pt-PT" dirty="0" smtClean="0"/>
              <a:t>O corpo dos adultos sendo relativamente muito maior que o das crianças está sujeito a maiores pressões e estímulos </a:t>
            </a:r>
            <a:r>
              <a:rPr lang="pt-PT" dirty="0" err="1" smtClean="0"/>
              <a:t>gravitacionais</a:t>
            </a:r>
            <a:r>
              <a:rPr lang="pt-PT" dirty="0" smtClean="0"/>
              <a:t>:</a:t>
            </a:r>
          </a:p>
          <a:p>
            <a:pPr fontAlgn="base">
              <a:buNone/>
            </a:pPr>
            <a:r>
              <a:rPr lang="pt-PT" b="1" dirty="0" smtClean="0"/>
              <a:t>Consequência:</a:t>
            </a:r>
            <a:r>
              <a:rPr lang="pt-PT" dirty="0" smtClean="0"/>
              <a:t> O conforto físico é importante para a aprendizagem de adultos; muito pouco conforto ou em excesso podem ser desastrosos.</a:t>
            </a:r>
          </a:p>
          <a:p>
            <a:endParaRPr lang="pt-PT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1800" dirty="0" smtClean="0"/>
              <a:t>CARACTERÍSTICAS DOS ADULTOS </a:t>
            </a:r>
            <a:br>
              <a:rPr lang="pt-PT" sz="1800" dirty="0" smtClean="0"/>
            </a:br>
            <a:r>
              <a:rPr lang="pt-PT" sz="1800" dirty="0" smtClean="0"/>
              <a:t>E SUAS CONSEQUÊNCIAS NA SUA APRENDIZAGEM.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pPr lvl="0" fontAlgn="base">
              <a:buFont typeface="Wingdings" panose="05000000000000000000" pitchFamily="2" charset="2"/>
              <a:buChar char="§"/>
            </a:pPr>
            <a:r>
              <a:rPr lang="pt-PT" dirty="0" smtClean="0"/>
              <a:t>Adultos possuem conjuntos de </a:t>
            </a:r>
            <a:r>
              <a:rPr lang="pt-PT" dirty="0" smtClean="0">
                <a:solidFill>
                  <a:srgbClr val="FF0000"/>
                </a:solidFill>
              </a:rPr>
              <a:t>hábitos fortemente sedimentados:</a:t>
            </a:r>
          </a:p>
          <a:p>
            <a:pPr marL="0" indent="0" fontAlgn="base">
              <a:buNone/>
            </a:pPr>
            <a:r>
              <a:rPr lang="pt-PT" b="1" dirty="0" smtClean="0"/>
              <a:t>Consequência:</a:t>
            </a:r>
            <a:r>
              <a:rPr lang="pt-PT" dirty="0" smtClean="0"/>
              <a:t> os hábitos e gostos dos adultos devem ser na medida do possível considerados e atendidos.</a:t>
            </a:r>
          </a:p>
          <a:p>
            <a:pPr marL="0" indent="0" fontAlgn="base">
              <a:buNone/>
            </a:pPr>
            <a:r>
              <a:rPr lang="pt-PT" dirty="0" smtClean="0"/>
              <a:t> </a:t>
            </a:r>
          </a:p>
          <a:p>
            <a:pPr lvl="0" fontAlgn="base">
              <a:buFont typeface="Wingdings" panose="05000000000000000000" pitchFamily="2" charset="2"/>
              <a:buChar char="§"/>
            </a:pPr>
            <a:r>
              <a:rPr lang="pt-PT" dirty="0" smtClean="0"/>
              <a:t>Adultos tendem a ter </a:t>
            </a:r>
            <a:r>
              <a:rPr lang="pt-PT" dirty="0" smtClean="0">
                <a:solidFill>
                  <a:srgbClr val="FF0000"/>
                </a:solidFill>
              </a:rPr>
              <a:t>grande orgulho de si próprio</a:t>
            </a:r>
            <a:r>
              <a:rPr lang="pt-PT" dirty="0" smtClean="0"/>
              <a:t>:</a:t>
            </a:r>
          </a:p>
          <a:p>
            <a:pPr marL="0" indent="0" fontAlgn="base">
              <a:buNone/>
            </a:pPr>
            <a:r>
              <a:rPr lang="pt-PT" b="1" dirty="0" smtClean="0"/>
              <a:t>Consequência:</a:t>
            </a:r>
            <a:r>
              <a:rPr lang="pt-PT" dirty="0" smtClean="0"/>
              <a:t> os adultos respondem muito bem as oportunidades de desenvolvimento, </a:t>
            </a:r>
            <a:r>
              <a:rPr lang="pt-PT" dirty="0" err="1" smtClean="0"/>
              <a:t>auto-direcionamento</a:t>
            </a:r>
            <a:r>
              <a:rPr lang="pt-PT" dirty="0" smtClean="0"/>
              <a:t> e responsabilidade no seu processo de aprendizagem.</a:t>
            </a:r>
          </a:p>
          <a:p>
            <a:endParaRPr lang="pt-PT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CARACTERÍSTICAS DOS ADULTOS </a:t>
            </a:r>
            <a:br>
              <a:rPr lang="pt-PT" sz="2000" dirty="0" smtClean="0"/>
            </a:br>
            <a:r>
              <a:rPr lang="pt-PT" sz="2000" dirty="0" smtClean="0"/>
              <a:t>E SUAS CONSEQUÊNCIAS NA SUA APRENDIZAGEM.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>
            <a:normAutofit/>
          </a:bodyPr>
          <a:lstStyle/>
          <a:p>
            <a:pPr lvl="0" fontAlgn="base">
              <a:buFont typeface="Wingdings" panose="05000000000000000000" pitchFamily="2" charset="2"/>
              <a:buChar char="§"/>
            </a:pPr>
            <a:r>
              <a:rPr lang="pt-PT" dirty="0" smtClean="0"/>
              <a:t>Adultos em geral tem </a:t>
            </a:r>
            <a:r>
              <a:rPr lang="pt-PT" dirty="0" smtClean="0">
                <a:solidFill>
                  <a:srgbClr val="FF0000"/>
                </a:solidFill>
              </a:rPr>
              <a:t>coisas tangíveis a perder</a:t>
            </a:r>
            <a:r>
              <a:rPr lang="pt-PT" dirty="0" smtClean="0"/>
              <a:t>:</a:t>
            </a:r>
          </a:p>
          <a:p>
            <a:pPr marL="0" indent="0" fontAlgn="base">
              <a:buNone/>
            </a:pPr>
            <a:r>
              <a:rPr lang="pt-PT" b="1" dirty="0" smtClean="0"/>
              <a:t>Consequência:</a:t>
            </a:r>
            <a:r>
              <a:rPr lang="pt-PT" dirty="0" smtClean="0"/>
              <a:t> a ênfase deve ser na promoção do sucesso em lugar de revelar as deficiências.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pt-PT" dirty="0" smtClean="0"/>
          </a:p>
          <a:p>
            <a:pPr lvl="0" fontAlgn="base">
              <a:buFont typeface="Wingdings" panose="05000000000000000000" pitchFamily="2" charset="2"/>
              <a:buChar char="§"/>
            </a:pPr>
            <a:r>
              <a:rPr lang="pt-PT" dirty="0" smtClean="0"/>
              <a:t>Adultos têm que tomar decisões e resolver problemas:</a:t>
            </a:r>
          </a:p>
          <a:p>
            <a:pPr marL="0" indent="0" fontAlgn="base">
              <a:buNone/>
            </a:pPr>
            <a:r>
              <a:rPr lang="pt-PT" b="1" dirty="0" smtClean="0"/>
              <a:t>Consequências</a:t>
            </a:r>
            <a:r>
              <a:rPr lang="pt-PT" dirty="0" smtClean="0"/>
              <a:t>: a aprendizagem centralizada em problemas pode ser mais efectiva e é mais agradável.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pt-PT" dirty="0" smtClean="0"/>
          </a:p>
          <a:p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228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CARACTERÍSTICAS DOS ADULTOS </a:t>
            </a:r>
            <a:br>
              <a:rPr lang="pt-PT" sz="2000" dirty="0" smtClean="0"/>
            </a:br>
            <a:r>
              <a:rPr lang="pt-PT" sz="2000" dirty="0" smtClean="0"/>
              <a:t>E SUAS CONSEQUÊNCIAS NA SUA APRENDIZAGEM.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lvl="0" fontAlgn="base">
              <a:buFont typeface="Wingdings" panose="05000000000000000000" pitchFamily="2" charset="2"/>
              <a:buChar char="§"/>
            </a:pPr>
            <a:r>
              <a:rPr lang="pt-PT" dirty="0" smtClean="0"/>
              <a:t>Adultos tendem a ter grande número de </a:t>
            </a:r>
            <a:r>
              <a:rPr lang="pt-PT" dirty="0" smtClean="0">
                <a:solidFill>
                  <a:srgbClr val="FF0000"/>
                </a:solidFill>
              </a:rPr>
              <a:t>preocupações e de problemas </a:t>
            </a:r>
            <a:r>
              <a:rPr lang="pt-PT" dirty="0" smtClean="0"/>
              <a:t>a resolver fora da situação de aprendizagem:</a:t>
            </a:r>
          </a:p>
          <a:p>
            <a:pPr lvl="0" fontAlgn="base">
              <a:buFont typeface="Wingdings" panose="05000000000000000000" pitchFamily="2" charset="2"/>
              <a:buChar char="§"/>
            </a:pPr>
            <a:endParaRPr lang="pt-PT" dirty="0" smtClean="0"/>
          </a:p>
          <a:p>
            <a:pPr marL="0" indent="0" fontAlgn="base">
              <a:buNone/>
            </a:pPr>
            <a:r>
              <a:rPr lang="pt-PT" b="1" dirty="0" smtClean="0"/>
              <a:t>Consequência:</a:t>
            </a:r>
            <a:r>
              <a:rPr lang="pt-PT" dirty="0" smtClean="0"/>
              <a:t> as demandas da experiência de aprendizagem não devem ser irreais; deve haver um balanceamento adequado entre o tempo necessário para apresentação da situação de aprendizagem e o tempo necessário para a atendimento das preocupações.</a:t>
            </a:r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228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CARACTERÍSTICAS DOS ADULTOS </a:t>
            </a:r>
            <a:br>
              <a:rPr lang="pt-PT" sz="2000" dirty="0" smtClean="0"/>
            </a:br>
            <a:r>
              <a:rPr lang="pt-PT" sz="2000" dirty="0" smtClean="0"/>
              <a:t>E SUAS CONSEQUÊNCIAS NA SUA APRENDIZAGEM.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047741"/>
            <a:ext cx="8229600" cy="5092891"/>
          </a:xfrm>
        </p:spPr>
        <p:txBody>
          <a:bodyPr>
            <a:normAutofit lnSpcReduction="10000"/>
          </a:bodyPr>
          <a:lstStyle/>
          <a:p>
            <a:pPr lvl="0" fontAlgn="base">
              <a:buFont typeface="Wingdings" panose="05000000000000000000" pitchFamily="2" charset="2"/>
              <a:buChar char="§"/>
            </a:pPr>
            <a:r>
              <a:rPr lang="pt-PT" dirty="0" smtClean="0"/>
              <a:t>Os adultos na sociedade moderna são cada vez mais pressionados </a:t>
            </a:r>
            <a:r>
              <a:rPr lang="pt-PT" dirty="0" smtClean="0">
                <a:solidFill>
                  <a:srgbClr val="FF0000"/>
                </a:solidFill>
              </a:rPr>
              <a:t>por grande número de opções</a:t>
            </a:r>
            <a:r>
              <a:rPr lang="pt-PT" dirty="0" smtClean="0"/>
              <a:t>:</a:t>
            </a:r>
          </a:p>
          <a:p>
            <a:pPr marL="0" indent="0" fontAlgn="base">
              <a:buNone/>
            </a:pPr>
            <a:r>
              <a:rPr lang="pt-PT" b="1" dirty="0" smtClean="0"/>
              <a:t>Consequência:</a:t>
            </a:r>
            <a:r>
              <a:rPr lang="pt-PT" dirty="0" smtClean="0"/>
              <a:t> aprender a decidir é uma aptidão importante.</a:t>
            </a:r>
          </a:p>
          <a:p>
            <a:pPr marL="0" indent="0" fontAlgn="base">
              <a:buNone/>
            </a:pPr>
            <a:r>
              <a:rPr lang="pt-PT" dirty="0" smtClean="0"/>
              <a:t> </a:t>
            </a:r>
          </a:p>
          <a:p>
            <a:pPr lvl="0" fontAlgn="base">
              <a:buFont typeface="Wingdings" panose="05000000000000000000" pitchFamily="2" charset="2"/>
              <a:buChar char="§"/>
            </a:pPr>
            <a:r>
              <a:rPr lang="pt-PT" dirty="0" smtClean="0"/>
              <a:t>Os adultos tendem a ter comportamento </a:t>
            </a:r>
            <a:r>
              <a:rPr lang="pt-PT" dirty="0" err="1" smtClean="0"/>
              <a:t>grupais</a:t>
            </a:r>
            <a:r>
              <a:rPr lang="pt-PT" dirty="0" smtClean="0"/>
              <a:t> consistentes com suas próprias necessidades:</a:t>
            </a:r>
          </a:p>
          <a:p>
            <a:pPr marL="0" indent="0" fontAlgn="base">
              <a:buNone/>
            </a:pPr>
            <a:r>
              <a:rPr lang="pt-PT" b="1" dirty="0" smtClean="0"/>
              <a:t>Consequência</a:t>
            </a:r>
            <a:r>
              <a:rPr lang="pt-PT" dirty="0" smtClean="0"/>
              <a:t>: usualmente os adultos </a:t>
            </a:r>
            <a:r>
              <a:rPr lang="pt-PT" dirty="0" err="1" smtClean="0"/>
              <a:t>adotam</a:t>
            </a:r>
            <a:r>
              <a:rPr lang="pt-PT" dirty="0" smtClean="0"/>
              <a:t> aqueles comportamentos que façam com que suas necessidades sejam atendidas pelo grupo. Devem ser cultivados os comportamentos que sejam úteis aos indivíduos e aos grupos.</a:t>
            </a:r>
          </a:p>
          <a:p>
            <a:pPr>
              <a:buFont typeface="Wingdings" panose="05000000000000000000" pitchFamily="2" charset="2"/>
              <a:buChar char="§"/>
            </a:pPr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228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CARACTERÍSTICAS DOS ADULTOS </a:t>
            </a:r>
            <a:br>
              <a:rPr lang="pt-PT" sz="2000" dirty="0" smtClean="0"/>
            </a:br>
            <a:r>
              <a:rPr lang="pt-PT" sz="2000" dirty="0" smtClean="0"/>
              <a:t>E SUAS CONSEQUÊNCIAS NA SUA APRENDIZAGEM.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 lvl="0" fontAlgn="base">
              <a:buFont typeface="Wingdings" panose="05000000000000000000" pitchFamily="2" charset="2"/>
              <a:buChar char="§"/>
            </a:pPr>
            <a:r>
              <a:rPr lang="pt-PT" dirty="0" smtClean="0"/>
              <a:t>Adultos tendem a ter bem sedimentadas </a:t>
            </a:r>
            <a:r>
              <a:rPr lang="pt-PT" dirty="0" smtClean="0">
                <a:solidFill>
                  <a:srgbClr val="FF0000"/>
                </a:solidFill>
              </a:rPr>
              <a:t>suas estruturas emocionais consistindo de valores, atitudes e tendências</a:t>
            </a:r>
            <a:r>
              <a:rPr lang="pt-PT" dirty="0" smtClean="0"/>
              <a:t>:</a:t>
            </a:r>
          </a:p>
          <a:p>
            <a:pPr marL="0" indent="0" fontAlgn="base">
              <a:buNone/>
            </a:pPr>
            <a:r>
              <a:rPr lang="pt-PT" b="1" dirty="0" smtClean="0"/>
              <a:t>Consequência</a:t>
            </a:r>
            <a:r>
              <a:rPr lang="pt-PT" dirty="0" smtClean="0"/>
              <a:t>: mudanças são perturbadoras. É mais provável obter mudanças de comportamento em um ambiente não ameaçador e onde exista em alto grau a participação e o envolvimento.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pt-PT" dirty="0" smtClean="0"/>
          </a:p>
          <a:p>
            <a:pPr lvl="0" fontAlgn="base">
              <a:buFont typeface="Wingdings" panose="05000000000000000000" pitchFamily="2" charset="2"/>
              <a:buChar char="§"/>
            </a:pPr>
            <a:r>
              <a:rPr lang="pt-PT" dirty="0" smtClean="0"/>
              <a:t>Adultos tendem a ter bem desenvolvidos seus </a:t>
            </a:r>
            <a:r>
              <a:rPr lang="pt-PT" dirty="0" smtClean="0">
                <a:solidFill>
                  <a:srgbClr val="FF0000"/>
                </a:solidFill>
              </a:rPr>
              <a:t>"filtros" selectivos dos estímulos:</a:t>
            </a:r>
          </a:p>
          <a:p>
            <a:pPr marL="0" indent="0" fontAlgn="base">
              <a:buNone/>
            </a:pPr>
            <a:r>
              <a:rPr lang="pt-PT" b="1" dirty="0" smtClean="0"/>
              <a:t>Consequência</a:t>
            </a:r>
            <a:r>
              <a:rPr lang="pt-PT" dirty="0" smtClean="0"/>
              <a:t>: a maioria dos adultos só ouve aquilo que deseja ouvir. O ensino para ser eficaz deve focalizar em mais de um sistema sensorial para que possa penetrar nos "filtros" que o adulto usa para barrar aqueles estímulos que ele considera desagradáveis, desinteressantes ou perturbadores.</a:t>
            </a:r>
          </a:p>
          <a:p>
            <a:pPr>
              <a:buFont typeface="Wingdings" panose="05000000000000000000" pitchFamily="2" charset="2"/>
              <a:buChar char="§"/>
            </a:pPr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228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CARACTERÍSTICAS DOS ADULTOS </a:t>
            </a:r>
            <a:br>
              <a:rPr lang="pt-PT" sz="2000" dirty="0" smtClean="0"/>
            </a:br>
            <a:r>
              <a:rPr lang="pt-PT" sz="2000" dirty="0" smtClean="0"/>
              <a:t>E SUAS CONSEQUÊNCIAS NA SUA APRENDIZAGEM.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/>
          </a:bodyPr>
          <a:lstStyle/>
          <a:p>
            <a:pPr lvl="0" fontAlgn="base">
              <a:buFont typeface="Wingdings" panose="05000000000000000000" pitchFamily="2" charset="2"/>
              <a:buChar char="§"/>
            </a:pPr>
            <a:r>
              <a:rPr lang="pt-PT" dirty="0" smtClean="0"/>
              <a:t>Os adultos tendem a responder bem a "</a:t>
            </a:r>
            <a:r>
              <a:rPr lang="pt-PT" dirty="0" smtClean="0">
                <a:solidFill>
                  <a:srgbClr val="FF0000"/>
                </a:solidFill>
              </a:rPr>
              <a:t>reforços" negativos ou positivos de aprendizagem:</a:t>
            </a:r>
          </a:p>
          <a:p>
            <a:pPr marL="0" indent="0" fontAlgn="base">
              <a:buNone/>
            </a:pPr>
            <a:r>
              <a:rPr lang="pt-PT" b="1" dirty="0" smtClean="0"/>
              <a:t>Consequência</a:t>
            </a:r>
            <a:r>
              <a:rPr lang="pt-PT" dirty="0" smtClean="0"/>
              <a:t>: os "esforços" de aprendizagem (tanto negativos como positivos) devem ser usados em gradações variadas.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pt-PT" dirty="0" smtClean="0"/>
          </a:p>
          <a:p>
            <a:pPr lvl="0" fontAlgn="base">
              <a:buFont typeface="Wingdings" panose="05000000000000000000" pitchFamily="2" charset="2"/>
              <a:buChar char="§"/>
            </a:pPr>
            <a:r>
              <a:rPr lang="pt-PT" dirty="0" smtClean="0"/>
              <a:t>Adultos tendem a ter </a:t>
            </a:r>
            <a:r>
              <a:rPr lang="pt-PT" dirty="0" smtClean="0">
                <a:solidFill>
                  <a:srgbClr val="FF0000"/>
                </a:solidFill>
              </a:rPr>
              <a:t>impressões e opiniões muito sedimentadas sobre situações de aprendizagem</a:t>
            </a:r>
            <a:r>
              <a:rPr lang="pt-PT" dirty="0" smtClean="0"/>
              <a:t>: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pt-PT" b="1" dirty="0" smtClean="0"/>
              <a:t> Consequência</a:t>
            </a:r>
            <a:r>
              <a:rPr lang="pt-PT" dirty="0" smtClean="0"/>
              <a:t>: só boas e bem sucedidas experiências de aprendizagem encorajam a formação de atitudes positivas.</a:t>
            </a:r>
          </a:p>
          <a:p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228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CARACTERÍSTICAS DOS ADULTOS </a:t>
            </a:r>
            <a:br>
              <a:rPr lang="pt-PT" sz="2000" dirty="0" smtClean="0"/>
            </a:br>
            <a:r>
              <a:rPr lang="pt-PT" sz="2000" dirty="0" smtClean="0"/>
              <a:t>E SUAS CONSEQUÊNCIAS NA SUA APRENDIZAGEM.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pt-PT" dirty="0" smtClean="0"/>
              <a:t>Os adultos na sociedade moderna tem um receio </a:t>
            </a:r>
            <a:r>
              <a:rPr lang="pt-PT" dirty="0" smtClean="0">
                <a:solidFill>
                  <a:srgbClr val="FF0000"/>
                </a:solidFill>
              </a:rPr>
              <a:t>íntimo de fracassar e ser substituído</a:t>
            </a:r>
            <a:r>
              <a:rPr lang="pt-PT" dirty="0" smtClean="0"/>
              <a:t>;</a:t>
            </a:r>
          </a:p>
          <a:p>
            <a:pPr marL="119063" indent="-9525" fontAlgn="base">
              <a:buNone/>
            </a:pPr>
            <a:endParaRPr lang="pt-PT" b="1" dirty="0" smtClean="0"/>
          </a:p>
          <a:p>
            <a:pPr marL="119063" indent="-9525" fontAlgn="base">
              <a:buNone/>
            </a:pPr>
            <a:r>
              <a:rPr lang="pt-PT" b="1" dirty="0" smtClean="0"/>
              <a:t>Consequência:</a:t>
            </a:r>
            <a:r>
              <a:rPr lang="pt-PT" i="1" dirty="0" smtClean="0"/>
              <a:t> </a:t>
            </a:r>
            <a:r>
              <a:rPr lang="pt-PT" dirty="0" smtClean="0"/>
              <a:t>a situação de aprendizagem deve dar oportunidades de desenvolver auto-confiança e novas aptidões.</a:t>
            </a:r>
          </a:p>
          <a:p>
            <a:pPr marL="119063" indent="-9525"/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228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sz="3600" dirty="0" smtClean="0"/>
              <a:t>SENDO ASSIM  CABE AO  PROFESSOR :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388620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pt-PT" dirty="0" smtClean="0"/>
              <a:t>Criar um </a:t>
            </a:r>
            <a:r>
              <a:rPr lang="pt-PT" dirty="0" smtClean="0">
                <a:solidFill>
                  <a:srgbClr val="FF0000"/>
                </a:solidFill>
              </a:rPr>
              <a:t>clima sem competitividade</a:t>
            </a:r>
            <a:r>
              <a:rPr lang="pt-PT" dirty="0" smtClean="0"/>
              <a:t>, onde haja respeito e confiança mútua.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PT" dirty="0" smtClean="0"/>
              <a:t>Dar </a:t>
            </a:r>
            <a:r>
              <a:rPr lang="pt-PT" dirty="0" smtClean="0">
                <a:solidFill>
                  <a:srgbClr val="FF0000"/>
                </a:solidFill>
              </a:rPr>
              <a:t>oportunidade de escolha</a:t>
            </a:r>
            <a:r>
              <a:rPr lang="pt-PT" dirty="0" smtClean="0"/>
              <a:t>, deixando que os alunos façam opções dentro do processo de aprendizagem.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PT" dirty="0" smtClean="0"/>
              <a:t>Programar actividades de aprendizagem </a:t>
            </a:r>
            <a:r>
              <a:rPr lang="pt-PT" dirty="0" smtClean="0">
                <a:solidFill>
                  <a:srgbClr val="FF0000"/>
                </a:solidFill>
              </a:rPr>
              <a:t>envolvendo o uso dos cinco sentidos </a:t>
            </a:r>
            <a:r>
              <a:rPr lang="pt-PT" dirty="0" smtClean="0"/>
              <a:t>do estudante.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PT" dirty="0" smtClean="0"/>
              <a:t>Planear sua aula com criatividade, usando diversidade nas técnicas de ensino e recursos audiovisuais.</a:t>
            </a:r>
          </a:p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108" y="50227"/>
            <a:ext cx="1066892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pt-PT" sz="3600" dirty="0" smtClean="0"/>
              <a:t>SENDO ASSIM CABE AO PROFESSOR 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t-PT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pt-PT" dirty="0" smtClean="0"/>
              <a:t>Planear actividades executadas pelos próprios alunos, mesmo que isto tome um tempo maior da aula.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PT" dirty="0" smtClean="0"/>
              <a:t>Permitir que os estudantes participem de todas as etapas da sua aprendizagem.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PT" dirty="0" smtClean="0"/>
              <a:t>Pesquisar factos da vivência dos estudantes e usar estas informações como ferramenta para o ensino.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PT" dirty="0" smtClean="0"/>
              <a:t>Incluir em sua aula histórias reais, humorísticas e seu testemunho pessoal como exemplos, desde que estejam integrados ao estudado.</a:t>
            </a:r>
          </a:p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4817" y="34636"/>
            <a:ext cx="1066892" cy="893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83336"/>
          </a:xfrm>
        </p:spPr>
        <p:txBody>
          <a:bodyPr/>
          <a:lstStyle/>
          <a:p>
            <a:r>
              <a:rPr lang="pt-PT" dirty="0" smtClean="0"/>
              <a:t>CONTE</a:t>
            </a:r>
            <a:r>
              <a:rPr lang="pt-PT" dirty="0" smtClean="0">
                <a:latin typeface="Calibri"/>
                <a:cs typeface="Calibri"/>
              </a:rPr>
              <a:t>Ú</a:t>
            </a:r>
            <a:r>
              <a:rPr lang="pt-PT" dirty="0" smtClean="0"/>
              <a:t>DOS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983960"/>
          </a:xfrm>
        </p:spPr>
        <p:txBody>
          <a:bodyPr/>
          <a:lstStyle/>
          <a:p>
            <a:endParaRPr lang="pt-PT" dirty="0" smtClean="0"/>
          </a:p>
          <a:p>
            <a:pPr marL="571500" indent="-571500">
              <a:buFont typeface="+mj-lt"/>
              <a:buAutoNum type="romanUcPeriod"/>
            </a:pPr>
            <a:r>
              <a:rPr lang="pt-PT" dirty="0" err="1" smtClean="0"/>
              <a:t>Andragogia</a:t>
            </a:r>
            <a:r>
              <a:rPr lang="pt-PT" dirty="0" smtClean="0"/>
              <a:t> x </a:t>
            </a:r>
            <a:r>
              <a:rPr lang="pt-PT" dirty="0" err="1"/>
              <a:t>P</a:t>
            </a:r>
            <a:r>
              <a:rPr lang="pt-PT" dirty="0" err="1" smtClean="0"/>
              <a:t>edadagogia</a:t>
            </a:r>
            <a:r>
              <a:rPr lang="pt-PT" dirty="0" smtClean="0"/>
              <a:t>;</a:t>
            </a:r>
          </a:p>
          <a:p>
            <a:pPr marL="571500" indent="-571500">
              <a:buFont typeface="+mj-lt"/>
              <a:buAutoNum type="romanUcPeriod"/>
            </a:pPr>
            <a:endParaRPr lang="pt-PT" dirty="0" smtClean="0"/>
          </a:p>
          <a:p>
            <a:pPr marL="571500" indent="-571500">
              <a:buFont typeface="+mj-lt"/>
              <a:buAutoNum type="romanUcPeriod"/>
            </a:pPr>
            <a:r>
              <a:rPr lang="pt-PT" dirty="0" err="1" smtClean="0"/>
              <a:t>Caracteristicas</a:t>
            </a:r>
            <a:r>
              <a:rPr lang="pt-PT" dirty="0" smtClean="0"/>
              <a:t>  do estudante adulto;</a:t>
            </a:r>
          </a:p>
          <a:p>
            <a:pPr marL="571500" indent="-571500">
              <a:buFont typeface="+mj-lt"/>
              <a:buAutoNum type="romanUcPeriod"/>
            </a:pPr>
            <a:endParaRPr lang="pt-PT" dirty="0" smtClean="0"/>
          </a:p>
          <a:p>
            <a:pPr marL="571500" indent="-571500">
              <a:buFont typeface="+mj-lt"/>
              <a:buAutoNum type="romanUcPeriod"/>
            </a:pPr>
            <a:r>
              <a:rPr lang="pt-PT" dirty="0" smtClean="0"/>
              <a:t>Papel do professor/facilitador;</a:t>
            </a:r>
          </a:p>
          <a:p>
            <a:pPr marL="571500" indent="-571500">
              <a:buFont typeface="+mj-lt"/>
              <a:buAutoNum type="romanUcPeriod"/>
            </a:pPr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0000"/>
                </a:solidFill>
              </a:rPr>
              <a:t>BIBLIOGRAFIA</a:t>
            </a:r>
            <a:r>
              <a:rPr lang="pt-PT" b="1" u="sng" dirty="0" smtClean="0">
                <a:solidFill>
                  <a:srgbClr val="FF0000"/>
                </a:solidFill>
              </a:rPr>
              <a:t>  </a:t>
            </a:r>
          </a:p>
          <a:p>
            <a:r>
              <a:rPr lang="pt-PT" b="1" u="sng" dirty="0" smtClean="0">
                <a:solidFill>
                  <a:srgbClr val="FF0000"/>
                </a:solidFill>
              </a:rPr>
              <a:t>http://malao050.blogspot.com</a:t>
            </a:r>
            <a:r>
              <a:rPr lang="pt-PT" b="1" dirty="0" smtClean="0">
                <a:solidFill>
                  <a:srgbClr val="FF0000"/>
                </a:solidFill>
              </a:rPr>
              <a:t>/ ;</a:t>
            </a:r>
          </a:p>
          <a:p>
            <a:r>
              <a:rPr lang="pt-PT" dirty="0" smtClean="0">
                <a:hlinkClick r:id="rId2"/>
              </a:rPr>
              <a:t>http://andragogia.org/</a:t>
            </a:r>
            <a:endParaRPr lang="pt-PT" dirty="0" smtClean="0"/>
          </a:p>
          <a:p>
            <a:r>
              <a:rPr lang="pt-PT" dirty="0" smtClean="0">
                <a:hlinkClick r:id="rId3"/>
              </a:rPr>
              <a:t>http://www.ccs.ufpb.br/depcir/andrag.html</a:t>
            </a:r>
            <a:r>
              <a:rPr lang="pt-PT" dirty="0" smtClean="0"/>
              <a:t>;</a:t>
            </a:r>
          </a:p>
          <a:p>
            <a:r>
              <a:rPr lang="pt-PT" dirty="0" smtClean="0">
                <a:hlinkClick r:id="rId4"/>
              </a:rPr>
              <a:t>http://ferdantas.wordpress.com/2009/05/11/pedagogia-x-andragogia-%E2%80%93-comparacoes/</a:t>
            </a:r>
            <a:endParaRPr lang="pt-PT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228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5800" y="2590800"/>
            <a:ext cx="8229600" cy="1143000"/>
          </a:xfrm>
        </p:spPr>
        <p:txBody>
          <a:bodyPr/>
          <a:lstStyle/>
          <a:p>
            <a:pPr algn="ctr"/>
            <a:r>
              <a:rPr lang="pt-PT" dirty="0" smtClean="0"/>
              <a:t>CI</a:t>
            </a:r>
            <a:r>
              <a:rPr lang="pt-PT" dirty="0" smtClean="0">
                <a:latin typeface="Calibri"/>
                <a:cs typeface="Calibri"/>
              </a:rPr>
              <a:t>Ê</a:t>
            </a:r>
            <a:r>
              <a:rPr lang="pt-PT" dirty="0" smtClean="0"/>
              <a:t>NCIAS AGOGICAS</a:t>
            </a:r>
            <a:endParaRPr lang="pt-PT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114800" y="274638"/>
            <a:ext cx="4800600" cy="5973762"/>
          </a:xfrm>
        </p:spPr>
        <p:txBody>
          <a:bodyPr>
            <a:normAutofit/>
          </a:bodyPr>
          <a:lstStyle/>
          <a:p>
            <a:pPr marL="169863" indent="-60325"/>
            <a:r>
              <a:rPr lang="pt-PT" dirty="0" smtClean="0"/>
              <a:t>A </a:t>
            </a:r>
            <a:r>
              <a:rPr lang="pt-PT" dirty="0" err="1" smtClean="0"/>
              <a:t>Paidagogia</a:t>
            </a:r>
            <a:r>
              <a:rPr lang="pt-PT" dirty="0" smtClean="0"/>
              <a:t> </a:t>
            </a:r>
            <a:br>
              <a:rPr lang="pt-PT" dirty="0" smtClean="0"/>
            </a:br>
            <a:r>
              <a:rPr lang="pt-PT" sz="2800" b="0" dirty="0" smtClean="0"/>
              <a:t>estuda a educação  </a:t>
            </a:r>
            <a:br>
              <a:rPr lang="pt-PT" sz="2800" b="0" dirty="0" smtClean="0"/>
            </a:br>
            <a:r>
              <a:rPr lang="pt-PT" sz="2400" b="0" dirty="0" smtClean="0"/>
              <a:t>( o desenvolvimento fisiológico e intelectual) </a:t>
            </a:r>
            <a:r>
              <a:rPr lang="pt-PT" sz="2800" b="0" dirty="0" smtClean="0"/>
              <a:t>das crianças na idade pré-escolar; </a:t>
            </a:r>
            <a:r>
              <a:rPr lang="pt-PT" sz="2800" dirty="0" smtClean="0"/>
              <a:t/>
            </a:r>
            <a:br>
              <a:rPr lang="pt-PT" sz="2800" dirty="0" smtClean="0"/>
            </a:br>
            <a:endParaRPr lang="pt-PT" sz="2800" dirty="0" smtClean="0"/>
          </a:p>
        </p:txBody>
      </p:sp>
      <p:pic>
        <p:nvPicPr>
          <p:cNvPr id="6" name="Marcador de Posição de Conteúdo 6" descr="ogaaafm2iatg4yp19mhsan6xnos7b7_i2ojh5ua6dkfjzslasjwqa2pvilkhiz9sugi35tpaleovq0j7kvawj5jk9lqam1t1ueoiqt7as0iutsgy0wdkl3eyvjj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3886199" cy="5791199"/>
          </a:xfrm>
          <a:solidFill>
            <a:srgbClr val="FF0000"/>
          </a:solidFill>
          <a:ln w="76200">
            <a:solidFill>
              <a:srgbClr val="FFC000"/>
            </a:solidFill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86400" y="609600"/>
            <a:ext cx="3429000" cy="5562600"/>
          </a:xfrm>
        </p:spPr>
        <p:txBody>
          <a:bodyPr>
            <a:normAutofit/>
          </a:bodyPr>
          <a:lstStyle/>
          <a:p>
            <a:r>
              <a:rPr lang="pt-PT" dirty="0" smtClean="0"/>
              <a:t>A pedagogia:</a:t>
            </a:r>
            <a:br>
              <a:rPr lang="pt-PT" dirty="0" smtClean="0"/>
            </a:br>
            <a:r>
              <a:rPr lang="pt-PT" sz="3200" dirty="0" smtClean="0"/>
              <a:t>educação das crianças dos 6 anos at</a:t>
            </a:r>
            <a:r>
              <a:rPr lang="pt-PT" sz="3200" dirty="0" smtClean="0">
                <a:latin typeface="Calibri"/>
                <a:cs typeface="Calibri"/>
              </a:rPr>
              <a:t>é</a:t>
            </a:r>
            <a:r>
              <a:rPr lang="pt-PT" sz="3200" dirty="0" smtClean="0"/>
              <a:t> a idade de pré-adolescência;</a:t>
            </a:r>
            <a:br>
              <a:rPr lang="pt-PT" sz="3200" dirty="0" smtClean="0"/>
            </a:br>
            <a:endParaRPr lang="pt-PT" sz="32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3840" y="381000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00200"/>
            <a:ext cx="4876800" cy="3581400"/>
          </a:xfrm>
          <a:prstGeom prst="rect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181600" y="838200"/>
            <a:ext cx="3505200" cy="5410200"/>
          </a:xfrm>
        </p:spPr>
        <p:txBody>
          <a:bodyPr>
            <a:normAutofit/>
          </a:bodyPr>
          <a:lstStyle/>
          <a:p>
            <a:r>
              <a:rPr lang="pt-PT" dirty="0" smtClean="0"/>
              <a:t>A </a:t>
            </a:r>
            <a:r>
              <a:rPr lang="pt-PT" dirty="0" err="1" smtClean="0"/>
              <a:t>Hebegogia</a:t>
            </a:r>
            <a:r>
              <a:rPr lang="pt-PT" dirty="0" smtClean="0"/>
              <a:t> </a:t>
            </a:r>
            <a:r>
              <a:rPr lang="pt-PT" sz="4000" b="0" dirty="0" smtClean="0"/>
              <a:t>estuda a educação dos adolescentes </a:t>
            </a:r>
            <a:r>
              <a:rPr lang="pt-PT" sz="4000" dirty="0"/>
              <a:t>(</a:t>
            </a:r>
            <a:r>
              <a:rPr lang="pt-PT" sz="4000" b="0" dirty="0" smtClean="0"/>
              <a:t>etapa do ensino médio e diversificado</a:t>
            </a:r>
            <a:r>
              <a:rPr lang="pt-PT" sz="4000" b="0" i="1" dirty="0" smtClean="0"/>
              <a:t>)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1600" dirty="0" smtClean="0"/>
              <a:t>(</a:t>
            </a:r>
            <a:r>
              <a:rPr lang="pt-PT" sz="1600" dirty="0" smtClean="0">
                <a:hlinkClick r:id="rId2"/>
              </a:rPr>
              <a:t>http://hebegogiaciencia.blogspot.com/</a:t>
            </a:r>
            <a:r>
              <a:rPr lang="pt-PT" sz="1600" dirty="0" smtClean="0"/>
              <a:t>)</a:t>
            </a:r>
            <a:br>
              <a:rPr lang="pt-PT" sz="1600" dirty="0" smtClean="0"/>
            </a:br>
            <a:endParaRPr lang="pt-PT" sz="16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990600"/>
            <a:ext cx="4572000" cy="4724400"/>
          </a:xfrm>
          <a:prstGeom prst="rect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495800" y="838200"/>
            <a:ext cx="4191000" cy="4876800"/>
          </a:xfrm>
        </p:spPr>
        <p:txBody>
          <a:bodyPr>
            <a:normAutofit/>
          </a:bodyPr>
          <a:lstStyle/>
          <a:p>
            <a:r>
              <a:rPr lang="pt-PT" dirty="0" err="1" smtClean="0"/>
              <a:t>Andragogia</a:t>
            </a:r>
            <a:r>
              <a:rPr lang="pt-PT" dirty="0" smtClean="0"/>
              <a:t>: </a:t>
            </a:r>
            <a:br>
              <a:rPr lang="pt-PT" dirty="0" smtClean="0"/>
            </a:br>
            <a:r>
              <a:rPr lang="pt-PT" sz="3600" dirty="0" smtClean="0"/>
              <a:t>estuda a educação das pessoas na idade adulta at</a:t>
            </a:r>
            <a:r>
              <a:rPr lang="pt-PT" sz="3600" dirty="0" smtClean="0">
                <a:latin typeface="Calibri"/>
                <a:cs typeface="Calibri"/>
              </a:rPr>
              <a:t>é</a:t>
            </a:r>
            <a:r>
              <a:rPr lang="pt-PT" sz="3600" dirty="0" smtClean="0"/>
              <a:t> ao seu estado maduro;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"/>
            <a:ext cx="1066800" cy="7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087" y="1066800"/>
            <a:ext cx="4351713" cy="44196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1889</TotalTime>
  <Words>1187</Words>
  <Application>Microsoft Office PowerPoint</Application>
  <PresentationFormat>Apresentação no Ecrã (4:3)</PresentationFormat>
  <Paragraphs>250</Paragraphs>
  <Slides>40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40</vt:i4>
      </vt:variant>
    </vt:vector>
  </HeadingPairs>
  <TitlesOfParts>
    <vt:vector size="41" baseType="lpstr">
      <vt:lpstr>Office Theme</vt:lpstr>
      <vt:lpstr>Diapositivo 1</vt:lpstr>
      <vt:lpstr>ANDRAGOGIA</vt:lpstr>
      <vt:lpstr>Diapositivo 3</vt:lpstr>
      <vt:lpstr>CONTEÚDOS</vt:lpstr>
      <vt:lpstr>CIÊNCIAS AGOGICAS</vt:lpstr>
      <vt:lpstr>A Paidagogia  estuda a educação   ( o desenvolvimento fisiológico e intelectual) das crianças na idade pré-escolar;  </vt:lpstr>
      <vt:lpstr>A pedagogia: educação das crianças dos 6 anos até a idade de pré-adolescência; </vt:lpstr>
      <vt:lpstr>A Hebegogia estuda a educação dos adolescentes (etapa do ensino médio e diversificado) (http://hebegogiaciencia.blogspot.com/) </vt:lpstr>
      <vt:lpstr>Andragogia:  estuda a educação das pessoas na idade adulta até ao seu estado maduro; </vt:lpstr>
      <vt:lpstr>Gerontagogia: estuda a educação de adultos na sua 3ª idade (entre 60 e 65 anos).</vt:lpstr>
      <vt:lpstr>Diapositivo 11</vt:lpstr>
      <vt:lpstr>ANDRAGOGIA</vt:lpstr>
      <vt:lpstr>ANDRAGOGIA- conceito</vt:lpstr>
      <vt:lpstr>O termo  Andragogia proposto por Alexandre Kapp no século XVII (1833) ao tentar descrever as praticas educativas de Platão;    Malcolm Knowles  (1913 - 1997) Nascido em 1913  nos EUA,  foi quem popularizou o termo que posteriormente foi adoptado pela UNESCO </vt:lpstr>
      <vt:lpstr>Andragogia</vt:lpstr>
      <vt:lpstr>II. CARACTERISTICAS DA APRENDIZAGEM DO ESTUDANTE ADULTO</vt:lpstr>
      <vt:lpstr>CARACTERÍSTICAS DOS ESTUDANTES ADULTOS</vt:lpstr>
      <vt:lpstr>Características dos estudantes  adultos</vt:lpstr>
      <vt:lpstr>Pedagogia  x Andragogia</vt:lpstr>
      <vt:lpstr>QUE FAZER?</vt:lpstr>
      <vt:lpstr>Diapositivo 21</vt:lpstr>
      <vt:lpstr>Diapositivo 22</vt:lpstr>
      <vt:lpstr>  A aprendizagem é mais objectiva quando o  estudante usa mais de um sentido ao mesmo tempo.   </vt:lpstr>
      <vt:lpstr>Diapositivo 24</vt:lpstr>
      <vt:lpstr>         PRIORIDADES QUE DEVEM SER OBSERVADAS PELO FACILITADOR </vt:lpstr>
      <vt:lpstr>Diapositivo 26</vt:lpstr>
      <vt:lpstr>OBRIGADO PELA ATENÇÃO </vt:lpstr>
      <vt:lpstr>Diapositivo 28</vt:lpstr>
      <vt:lpstr>Diapositivo 29</vt:lpstr>
      <vt:lpstr> CARACTERÍSTICAS DOS ADULTOS  E SUAS CONSEQUÊNCIAS NA SUA APRENDIZAGEM. </vt:lpstr>
      <vt:lpstr>CARACTERÍSTICAS DOS ADULTOS  E SUAS CONSEQUÊNCIAS NA SUA APRENDIZAGEM.  </vt:lpstr>
      <vt:lpstr>  CARACTERÍSTICAS DOS ADULTOS  E SUAS CONSEQUÊNCIAS NA SUA APRENDIZAGEM. </vt:lpstr>
      <vt:lpstr>   CARACTERÍSTICAS DOS ADULTOS  E SUAS CONSEQUÊNCIAS NA SUA APRENDIZAGEM. </vt:lpstr>
      <vt:lpstr>  CARACTERÍSTICAS DOS ADULTOS  E SUAS CONSEQUÊNCIAS NA SUA APRENDIZAGEM. </vt:lpstr>
      <vt:lpstr>  CARACTERÍSTICAS DOS ADULTOS  E SUAS CONSEQUÊNCIAS NA SUA APRENDIZAGEM. </vt:lpstr>
      <vt:lpstr> CARACTERÍSTICAS DOS ADULTOS  E SUAS CONSEQUÊNCIAS NA SUA APRENDIZAGEM. </vt:lpstr>
      <vt:lpstr>  CARACTERÍSTICAS DOS ADULTOS  E SUAS CONSEQUÊNCIAS NA SUA APRENDIZAGEM. </vt:lpstr>
      <vt:lpstr> SENDO ASSIM  CABE AO  PROFESSOR : </vt:lpstr>
      <vt:lpstr>SENDO ASSIM CABE AO PROFESSOR :</vt:lpstr>
      <vt:lpstr>Diapositivo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DE FORMAÇÃO DE EDUCADORES DE ADULTOS</dc:title>
  <dc:creator>Maloa</dc:creator>
  <cp:lastModifiedBy>Dp</cp:lastModifiedBy>
  <cp:revision>170</cp:revision>
  <dcterms:created xsi:type="dcterms:W3CDTF">2006-08-16T00:00:00Z</dcterms:created>
  <dcterms:modified xsi:type="dcterms:W3CDTF">2017-02-21T15:07:26Z</dcterms:modified>
</cp:coreProperties>
</file>