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7" r:id="rId2"/>
    <p:sldId id="363" r:id="rId3"/>
    <p:sldId id="345" r:id="rId4"/>
    <p:sldId id="361" r:id="rId5"/>
    <p:sldId id="362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46" r:id="rId17"/>
    <p:sldId id="374" r:id="rId18"/>
    <p:sldId id="351" r:id="rId19"/>
    <p:sldId id="347" r:id="rId20"/>
  </p:sldIdLst>
  <p:sldSz cx="9144000" cy="5143500" type="screen16x9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E828"/>
    <a:srgbClr val="A80000"/>
    <a:srgbClr val="FF3399"/>
    <a:srgbClr val="119F11"/>
    <a:srgbClr val="FBFBFB"/>
    <a:srgbClr val="720000"/>
    <a:srgbClr val="310000"/>
    <a:srgbClr val="670000"/>
    <a:srgbClr val="370000"/>
    <a:srgbClr val="4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240" y="-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5" d="100"/>
          <a:sy n="45" d="100"/>
        </p:scale>
        <p:origin x="-2784" y="-82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12B6A-E47F-439A-9D99-EE5610DE56D7}" type="datetimeFigureOut">
              <a:rPr lang="pt-PT" smtClean="0"/>
              <a:pPr/>
              <a:t>20-02-2017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E071B-2AB1-4AFB-8AAC-F6A99B97930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063517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37544-26D9-49A6-BB2D-928395987FB7}" type="datetimeFigureOut">
              <a:rPr lang="pt-PT" smtClean="0"/>
              <a:pPr/>
              <a:t>20-02-2017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7086-8876-4D12-8ED6-BF7CDD3FBC0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88379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A80000">
                <a:alpha val="88000"/>
              </a:srgbClr>
            </a:gs>
            <a:gs pos="0">
              <a:srgbClr val="72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TM Wallpaper 1600x900.png"/>
          <p:cNvPicPr>
            <a:picLocks noChangeAspect="1"/>
          </p:cNvPicPr>
          <p:nvPr userDrawn="1"/>
        </p:nvPicPr>
        <p:blipFill>
          <a:blip r:embed="rId3"/>
          <a:srcRect l="17582" t="18349" r="17595" b="13610"/>
          <a:stretch>
            <a:fillRect/>
          </a:stretch>
        </p:blipFill>
        <p:spPr>
          <a:xfrm>
            <a:off x="238126" y="4390620"/>
            <a:ext cx="952499" cy="562379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3" name="Rectâ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7F7F7F"/>
          </a:solidFill>
          <a:latin typeface="Gill Sans Light"/>
          <a:ea typeface="MS PGothic" pitchFamily="34" charset="-128"/>
          <a:cs typeface="Gill Sans Ligh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7F7F7F"/>
          </a:solidFill>
          <a:latin typeface="Gill Sans Ligh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ill Sans Light"/>
          <a:ea typeface="MS PGothic" pitchFamily="34" charset="-128"/>
          <a:cs typeface="Gill Sans Ligh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Gill Sans Light"/>
          <a:ea typeface="MS PGothic" pitchFamily="34" charset="-128"/>
          <a:cs typeface="Gill Sans Ligh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Gill Sans Light"/>
          <a:ea typeface="MS PGothic" pitchFamily="34" charset="-128"/>
          <a:cs typeface="Gill Sans Ligh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Gill Sans Light"/>
          <a:ea typeface="MS PGothic" pitchFamily="34" charset="-128"/>
          <a:cs typeface="Gill Sans Ligh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Gill Sans Light"/>
          <a:ea typeface="MS PGothic" pitchFamily="34" charset="-128"/>
          <a:cs typeface="Gill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bandeira_mocambi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6" y="2569785"/>
            <a:ext cx="1006473" cy="6703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5750" y="266700"/>
            <a:ext cx="8572500" cy="193899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solidFill>
                  <a:schemeClr val="bg1"/>
                </a:solidFill>
              </a:rPr>
              <a:t>ACADEMIA MILITAR MARECHAL SAMORA MACHEL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COOPERAÇÃO TÉCNICO-MILITAR PORTUGUESA</a:t>
            </a:r>
          </a:p>
          <a:p>
            <a:pPr algn="ctr"/>
            <a:r>
              <a:rPr lang="pt-PT" sz="2000" dirty="0" smtClean="0">
                <a:solidFill>
                  <a:schemeClr val="bg1"/>
                </a:solidFill>
              </a:rPr>
              <a:t>PROJETO 2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Formação de Formadores</a:t>
            </a:r>
          </a:p>
          <a:p>
            <a:endParaRPr lang="pt-PT" dirty="0"/>
          </a:p>
        </p:txBody>
      </p:sp>
      <p:pic>
        <p:nvPicPr>
          <p:cNvPr id="18434" name="Picture 2" descr="http://www.edicic.org/attachments/Image/Bandeira_Portugal_1.png?template=gener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9650" y="2569785"/>
            <a:ext cx="1006474" cy="67081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85750" y="3343275"/>
            <a:ext cx="857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Workshop de Técnicas de Formação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14 a 23 de  Fevereiro de 2017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3238" y="371475"/>
            <a:ext cx="8459787" cy="4038600"/>
          </a:xfrm>
          <a:prstGeom prst="rect">
            <a:avLst/>
          </a:prstGeom>
        </p:spPr>
        <p:txBody>
          <a:bodyPr lIns="92075" tIns="46038" rIns="92075" bIns="46038"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Resumindo: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	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	</a:t>
            </a: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- Alinhe à esquerda os blocos de texto.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	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	- Títulos podem ser centrados ou alinhados à esquerda.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	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	- Não justifique.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27050" y="400050"/>
            <a:ext cx="8066088" cy="39592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Animação personalizada? A que princípios devo obedecer?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Light"/>
              <a:ea typeface="MS PGothic" pitchFamily="34" charset="-128"/>
              <a:cs typeface="Gill Sans Light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-	Padronizar os efeitos.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pt-PT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Light"/>
              <a:ea typeface="MS PGothic" pitchFamily="34" charset="-128"/>
              <a:cs typeface="Gill Sans Light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A tentação é grande mas vamos utilizar o mínimo possível.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84213" y="142875"/>
            <a:ext cx="8212137" cy="4145197"/>
          </a:xfrm>
          <a:prstGeom prst="rightArrow">
            <a:avLst>
              <a:gd name="adj1" fmla="val 50000"/>
              <a:gd name="adj2" fmla="val 6347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pt-PT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- Exatamente! Como é que adivinhou que era para aqui que tinha que olhar?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pt-PT" b="1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pt-PT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- Os Slides devem todos começar no mesmo local dentro da </a:t>
            </a:r>
            <a:r>
              <a:rPr lang="pt-PT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apresentação.</a:t>
            </a:r>
            <a:endParaRPr lang="pt-PT" b="1" dirty="0" smtClean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 rot="2526960">
            <a:off x="323851" y="693738"/>
            <a:ext cx="720725" cy="431800"/>
          </a:xfrm>
          <a:prstGeom prst="rightArrow">
            <a:avLst>
              <a:gd name="adj1" fmla="val 30148"/>
              <a:gd name="adj2" fmla="val 4379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876300"/>
            <a:ext cx="8748713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pt-PT" sz="2400" dirty="0">
                <a:solidFill>
                  <a:srgbClr val="FFFF00"/>
                </a:solidFill>
              </a:rPr>
              <a:t> </a:t>
            </a:r>
            <a:r>
              <a:rPr lang="pt-P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Light"/>
                <a:cs typeface="Gill Sans Light"/>
              </a:rPr>
              <a:t>Utilização de letra maiúscula.</a:t>
            </a:r>
          </a:p>
          <a:p>
            <a:pPr marL="1714500" lvl="3" indent="-342900">
              <a:spcBef>
                <a:spcPct val="50000"/>
              </a:spcBef>
              <a:buFontTx/>
              <a:buChar char="-"/>
              <a:defRPr/>
            </a:pPr>
            <a:r>
              <a:rPr lang="pt-PT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Em títulos;</a:t>
            </a:r>
          </a:p>
          <a:p>
            <a:pPr marL="1714500" lvl="3" indent="-342900">
              <a:spcBef>
                <a:spcPct val="50000"/>
              </a:spcBef>
              <a:buFontTx/>
              <a:buChar char="-"/>
              <a:defRPr/>
            </a:pPr>
            <a:r>
              <a:rPr lang="pt-PT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Anotações;</a:t>
            </a:r>
          </a:p>
          <a:p>
            <a:pPr marL="1714500" lvl="3" indent="-342900">
              <a:spcBef>
                <a:spcPct val="50000"/>
              </a:spcBef>
              <a:buFontTx/>
              <a:buChar char="-"/>
              <a:defRPr/>
            </a:pPr>
            <a:r>
              <a:rPr lang="pt-PT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Cabeçalhos;</a:t>
            </a:r>
          </a:p>
          <a:p>
            <a:pPr marL="1714500" lvl="3" indent="-342900">
              <a:spcBef>
                <a:spcPct val="50000"/>
              </a:spcBef>
              <a:buFontTx/>
              <a:buChar char="-"/>
              <a:defRPr/>
            </a:pPr>
            <a:r>
              <a:rPr lang="pt-PT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Destacar palavras.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3850" y="180975"/>
            <a:ext cx="882015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pt-PT" sz="2000" dirty="0">
                <a:solidFill>
                  <a:srgbClr val="FFFF00"/>
                </a:solidFill>
              </a:rPr>
              <a:t> </a:t>
            </a:r>
            <a:r>
              <a:rPr lang="pt-P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Como dar ênfase?</a:t>
            </a:r>
          </a:p>
          <a:p>
            <a:pPr marL="1257300" lvl="2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PT" b="1" dirty="0">
                <a:solidFill>
                  <a:schemeClr val="bg1"/>
                </a:solidFill>
              </a:rPr>
              <a:t>	</a:t>
            </a:r>
            <a:r>
              <a:rPr lang="pt-PT" sz="2400" b="1" dirty="0">
                <a:solidFill>
                  <a:schemeClr val="bg1"/>
                </a:solidFill>
              </a:rPr>
              <a:t>- Embora a primeira ideia seja a de </a:t>
            </a:r>
            <a:r>
              <a:rPr lang="pt-PT" sz="2400" b="1" u="sng" dirty="0">
                <a:solidFill>
                  <a:schemeClr val="bg1"/>
                </a:solidFill>
              </a:rPr>
              <a:t>sublinhar o texto isso não se deve fazer. Mais tarde ou mais cedo o texto acaba por se confundir com a linha</a:t>
            </a:r>
            <a:r>
              <a:rPr lang="pt-PT" sz="2400" b="1" dirty="0">
                <a:solidFill>
                  <a:schemeClr val="bg1"/>
                </a:solidFill>
              </a:rPr>
              <a:t>.</a:t>
            </a:r>
          </a:p>
          <a:p>
            <a:pPr marL="1257300" lvl="2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PT" dirty="0">
                <a:solidFill>
                  <a:schemeClr val="bg1"/>
                </a:solidFill>
              </a:rPr>
              <a:t>	</a:t>
            </a:r>
          </a:p>
          <a:p>
            <a:pPr marL="1257300" lvl="2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PT" dirty="0">
                <a:solidFill>
                  <a:schemeClr val="bg1"/>
                </a:solidFill>
              </a:rPr>
              <a:t>	</a:t>
            </a:r>
            <a:r>
              <a:rPr lang="pt-PT" sz="2400" dirty="0">
                <a:solidFill>
                  <a:schemeClr val="bg1"/>
                </a:solidFill>
              </a:rPr>
              <a:t>- </a:t>
            </a:r>
            <a:r>
              <a:rPr lang="pt-PT" sz="2400" i="1" dirty="0">
                <a:solidFill>
                  <a:schemeClr val="bg1"/>
                </a:solidFill>
              </a:rPr>
              <a:t>Experimente escrever em itálico</a:t>
            </a:r>
          </a:p>
          <a:p>
            <a:pPr marL="1257300" lvl="2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PT" sz="2400" i="1" dirty="0">
                <a:solidFill>
                  <a:schemeClr val="bg1"/>
                </a:solidFill>
              </a:rPr>
              <a:t>	- </a:t>
            </a: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Altere a espessura do texto</a:t>
            </a:r>
          </a:p>
          <a:p>
            <a:pPr marL="1257300" lvl="2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P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pt-PT" sz="2400" dirty="0">
                <a:solidFill>
                  <a:schemeClr val="bg1"/>
                </a:solidFill>
              </a:rPr>
              <a:t>- </a:t>
            </a:r>
            <a:r>
              <a:rPr lang="pt-P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uma cor diferente</a:t>
            </a:r>
          </a:p>
          <a:p>
            <a:pPr marL="1257300" lvl="2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P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pt-PT" sz="2400" dirty="0">
                <a:solidFill>
                  <a:schemeClr val="bg1"/>
                </a:solidFill>
              </a:rPr>
              <a:t>- Sem exagerar escreva a palavra em MAIÙSCULAS</a:t>
            </a:r>
            <a:endParaRPr lang="pt-PT" sz="2400" dirty="0">
              <a:solidFill>
                <a:srgbClr val="FFFF00"/>
              </a:solidFill>
            </a:endParaRPr>
          </a:p>
          <a:p>
            <a:pPr marL="1257300" lvl="2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PT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" name="Rectângulo 2"/>
          <p:cNvSpPr/>
          <p:nvPr/>
        </p:nvSpPr>
        <p:spPr>
          <a:xfrm>
            <a:off x="1800224" y="4360217"/>
            <a:ext cx="1695451" cy="402283"/>
          </a:xfrm>
          <a:prstGeom prst="rect">
            <a:avLst/>
          </a:prstGeom>
          <a:solidFill>
            <a:srgbClr val="FFFF00">
              <a:alpha val="64000"/>
            </a:srgbClr>
          </a:solidFill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371475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pt-PT" sz="2000" dirty="0">
                <a:solidFill>
                  <a:srgbClr val="FFFF00"/>
                </a:solidFill>
              </a:rPr>
              <a:t> </a:t>
            </a:r>
            <a:r>
              <a:rPr lang="pt-P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Atenção à utilização de imagens/gráficos!</a:t>
            </a:r>
          </a:p>
          <a:p>
            <a:pPr marL="1257300" lvl="2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PT" b="1" dirty="0">
                <a:solidFill>
                  <a:schemeClr val="bg1"/>
                </a:solidFill>
              </a:rPr>
              <a:t>	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4" name="Picture 3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09913" y="958850"/>
            <a:ext cx="2733675" cy="390525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profess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" y="1390816"/>
            <a:ext cx="2873374" cy="19095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1028" name="AutoShape 4" descr="Resultado de imagem para military instru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Resultado de imagem para military instru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34" name="Picture 10" descr="https://www.army.mil/e2/c/images/2014/04/17/340940/siz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5524" y="1416843"/>
            <a:ext cx="2909862" cy="190959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7" name="Meia Moldura 6"/>
          <p:cNvSpPr/>
          <p:nvPr/>
        </p:nvSpPr>
        <p:spPr>
          <a:xfrm rot="1632798">
            <a:off x="2295523" y="799177"/>
            <a:ext cx="704850" cy="752475"/>
          </a:xfrm>
          <a:prstGeom prst="half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8" name="Meia Moldura 7"/>
          <p:cNvSpPr/>
          <p:nvPr/>
        </p:nvSpPr>
        <p:spPr>
          <a:xfrm rot="4046984">
            <a:off x="6012981" y="792955"/>
            <a:ext cx="704850" cy="752475"/>
          </a:xfrm>
          <a:prstGeom prst="half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Meia Moldura 8"/>
          <p:cNvSpPr/>
          <p:nvPr/>
        </p:nvSpPr>
        <p:spPr>
          <a:xfrm rot="12700219">
            <a:off x="6019800" y="3158558"/>
            <a:ext cx="704850" cy="752475"/>
          </a:xfrm>
          <a:prstGeom prst="half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Meia Moldura 9"/>
          <p:cNvSpPr/>
          <p:nvPr/>
        </p:nvSpPr>
        <p:spPr>
          <a:xfrm rot="14410500">
            <a:off x="2400299" y="3133645"/>
            <a:ext cx="704850" cy="752475"/>
          </a:xfrm>
          <a:prstGeom prst="halfFram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1040" name="Picture 16" descr="Resultado de imagem para academia militar"/>
          <p:cNvPicPr>
            <a:picLocks noChangeAspect="1" noChangeArrowheads="1"/>
          </p:cNvPicPr>
          <p:nvPr/>
        </p:nvPicPr>
        <p:blipFill>
          <a:blip r:embed="rId4"/>
          <a:srcRect l="20926" t="15336"/>
          <a:stretch>
            <a:fillRect/>
          </a:stretch>
        </p:blipFill>
        <p:spPr bwMode="auto">
          <a:xfrm>
            <a:off x="2698715" y="1341062"/>
            <a:ext cx="3604148" cy="204252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erpent"/>
          <p:cNvPicPr>
            <a:picLocks noChangeAspect="1" noChangeArrowheads="1"/>
          </p:cNvPicPr>
          <p:nvPr/>
        </p:nvPicPr>
        <p:blipFill>
          <a:blip r:embed="rId2"/>
          <a:srcRect b="11607"/>
          <a:stretch>
            <a:fillRect/>
          </a:stretch>
        </p:blipFill>
        <p:spPr>
          <a:xfrm>
            <a:off x="1166813" y="1377951"/>
            <a:ext cx="6769100" cy="233838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1809750"/>
            <a:ext cx="8667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dirty="0" smtClean="0">
                <a:solidFill>
                  <a:schemeClr val="bg1"/>
                </a:solidFill>
              </a:rPr>
              <a:t>Obrigado pela atenção!</a:t>
            </a:r>
            <a:endParaRPr lang="pt-PT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bandeira_mocambi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6" y="2569785"/>
            <a:ext cx="1006473" cy="67031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5750" y="266700"/>
            <a:ext cx="8572500" cy="193899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solidFill>
                  <a:schemeClr val="bg1"/>
                </a:solidFill>
              </a:rPr>
              <a:t>ACADEMIA MILITAR MARECHAL SAMORA MACHEL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COOPERAÇÃO TÉCNICO-MILITAR PORTUGUESA</a:t>
            </a:r>
          </a:p>
          <a:p>
            <a:pPr algn="ctr"/>
            <a:r>
              <a:rPr lang="pt-PT" sz="2000" dirty="0" smtClean="0">
                <a:solidFill>
                  <a:schemeClr val="bg1"/>
                </a:solidFill>
              </a:rPr>
              <a:t>PROJETO 2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Formação de Formadores</a:t>
            </a:r>
          </a:p>
          <a:p>
            <a:endParaRPr lang="pt-PT" dirty="0"/>
          </a:p>
        </p:txBody>
      </p:sp>
      <p:pic>
        <p:nvPicPr>
          <p:cNvPr id="18434" name="Picture 2" descr="http://www.edicic.org/attachments/Image/Bandeira_Portugal_1.png?template=gener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9650" y="2569785"/>
            <a:ext cx="1006474" cy="67081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85750" y="3343275"/>
            <a:ext cx="857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Workshop de Técnicas de Formação</a:t>
            </a:r>
          </a:p>
          <a:p>
            <a:pPr algn="ctr"/>
            <a:r>
              <a:rPr lang="pt-PT" dirty="0" smtClean="0">
                <a:solidFill>
                  <a:schemeClr val="bg1"/>
                </a:solidFill>
              </a:rPr>
              <a:t>14 a 23 de  Fevereiro de 2017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28724" y="1781175"/>
            <a:ext cx="6772275" cy="107721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/>
              <a:t>Meios e Ajudas Didáticas </a:t>
            </a:r>
          </a:p>
          <a:p>
            <a:pPr algn="ctr"/>
            <a:r>
              <a:rPr lang="pt-PT" sz="3200" b="1" dirty="0" err="1" smtClean="0"/>
              <a:t>Power-Point</a:t>
            </a:r>
            <a:endParaRPr lang="pt-P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28724" y="657225"/>
            <a:ext cx="6772275" cy="52322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/>
              <a:t>PRÍNCIPIOS DE UTILIZAÇÃO</a:t>
            </a:r>
            <a:endParaRPr lang="pt-PT" sz="2800" b="1" u="sng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381125"/>
            <a:ext cx="8229600" cy="4525963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Elaborar apresentações 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simples;</a:t>
            </a:r>
            <a:endParaRPr lang="pt-P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Usar o mínimo de 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texto:</a:t>
            </a:r>
            <a:endParaRPr lang="pt-P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 claro, preciso e 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conciso;</a:t>
            </a:r>
            <a:endParaRPr lang="pt-P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Evitar o excesso de 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efeitos;</a:t>
            </a:r>
            <a:endParaRPr lang="pt-P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Ensaiar (sempre que possível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pt-P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371475"/>
            <a:ext cx="86868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Utilize um Master Slide (Modelo Global)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24075" y="1408113"/>
            <a:ext cx="5040313" cy="3097212"/>
          </a:xfrm>
          <a:prstGeom prst="rect">
            <a:avLst/>
          </a:prstGeom>
          <a:solidFill>
            <a:srgbClr val="28E82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124075" y="4238625"/>
            <a:ext cx="50403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3830637"/>
            <a:ext cx="576262" cy="32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504825"/>
            <a:ext cx="8686800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P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Que cor escolher para a minha apresentação?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33388" y="1397000"/>
            <a:ext cx="784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Não usar mais de 5 cores em cada 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slide;</a:t>
            </a:r>
            <a:endParaRPr lang="pt-P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endParaRPr lang="pt-P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FontTx/>
              <a:buChar char="-"/>
              <a:defRPr/>
            </a:pP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Não alternar o fundo durante a </a:t>
            </a: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apresentação.</a:t>
            </a:r>
            <a:endParaRPr lang="pt-P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39750" y="590550"/>
            <a:ext cx="8328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defRPr/>
            </a:pPr>
            <a:r>
              <a:rPr lang="pt-P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Light"/>
                <a:cs typeface="Gill Sans Light"/>
              </a:rPr>
              <a:t>Que cor escolher para o texto</a:t>
            </a:r>
            <a:r>
              <a:rPr lang="pt-P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Light"/>
                <a:cs typeface="Gill Sans Light"/>
              </a:rPr>
              <a:t>?</a:t>
            </a:r>
            <a:endParaRPr lang="pt-PT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Light"/>
              <a:cs typeface="Gill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288" y="649288"/>
            <a:ext cx="8229600" cy="29892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Que tipo de letra devo escolher?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pt-PT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Light"/>
              <a:ea typeface="MS PGothic" pitchFamily="34" charset="-128"/>
              <a:cs typeface="Gill Sans Light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0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Light"/>
              <a:ea typeface="MS PGothic" pitchFamily="34" charset="-128"/>
              <a:cs typeface="Gill Sans Light"/>
            </a:endParaRPr>
          </a:p>
          <a:p>
            <a:pPr marL="742950" marR="0" lvl="1" indent="-28575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PT" sz="20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Light"/>
              <a:ea typeface="MS PGothic" pitchFamily="34" charset="-128"/>
              <a:cs typeface="Gill Sans Light"/>
            </a:endParaRPr>
          </a:p>
          <a:p>
            <a:pPr marL="742950" marR="0" lvl="1" indent="-28575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PT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Um exemplo de letra ideal é o</a:t>
            </a:r>
            <a:r>
              <a:rPr kumimoji="0" lang="pt-P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 </a:t>
            </a:r>
            <a:r>
              <a:rPr kumimoji="0" lang="pt-PT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Arial</a:t>
            </a:r>
            <a:endParaRPr kumimoji="0" lang="pt-PT" sz="2400" b="0" i="1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Light"/>
              <a:ea typeface="MS PGothic" pitchFamily="34" charset="-128"/>
              <a:cs typeface="Gill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57174" y="760393"/>
            <a:ext cx="8610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pt-P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Light"/>
                <a:cs typeface="Gill Sans Light"/>
              </a:rPr>
              <a:t> Não exagerar na quantidade de texto que se </a:t>
            </a:r>
            <a:r>
              <a:rPr lang="pt-P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Light"/>
                <a:cs typeface="Gill Sans Light"/>
              </a:rPr>
              <a:t>utiliza. </a:t>
            </a:r>
            <a:endParaRPr lang="pt-PT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Light"/>
              <a:cs typeface="Gill Sans Ligh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381125"/>
            <a:ext cx="8229600" cy="2886075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Escrever por tópicos;</a:t>
            </a:r>
            <a:endParaRPr lang="pt-P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Apresentar ideias-chave;</a:t>
            </a:r>
            <a:endParaRPr lang="pt-P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Desenvolver com conhecimento não escrito;</a:t>
            </a:r>
            <a:endParaRPr lang="pt-P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PT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Acrescentar valor.</a:t>
            </a:r>
            <a:endParaRPr lang="pt-PT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2413" y="390525"/>
            <a:ext cx="8497887" cy="3673475"/>
          </a:xfrm>
          <a:prstGeom prst="rect">
            <a:avLst/>
          </a:prstGeom>
        </p:spPr>
        <p:txBody>
          <a:bodyPr lIns="92075" tIns="46038" rIns="92075" bIns="46038"/>
          <a:lstStyle/>
          <a:p>
            <a:pPr marL="342900" marR="0" lvl="0" indent="-34290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Ø"/>
              <a:tabLst>
                <a:tab pos="377825" algn="l"/>
              </a:tabLst>
              <a:defRPr/>
            </a:pPr>
            <a:r>
              <a:rPr lang="pt-P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Light"/>
                <a:cs typeface="Gill Sans Light"/>
              </a:rPr>
              <a:t>Formatar o texto?</a:t>
            </a:r>
          </a:p>
          <a:p>
            <a:pPr marL="342900" marR="0" lvl="0" indent="-342900" algn="ctr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  <a:defRPr/>
            </a:pPr>
            <a:endParaRPr kumimoji="0" lang="pt-PT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 Light"/>
              <a:ea typeface="MS PGothic" pitchFamily="34" charset="-128"/>
              <a:cs typeface="Gill Sans Light"/>
            </a:endParaRPr>
          </a:p>
          <a:p>
            <a:pPr marL="342900" marR="0" lvl="0" indent="-342900" algn="ctr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Este bloco de texto foi centrado. Blocos de texto </a:t>
            </a:r>
          </a:p>
          <a:p>
            <a:pPr marL="342900" marR="0" lvl="0" indent="-342900" algn="ctr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centrado são muito mais difíceis de ler , porque os olhos</a:t>
            </a:r>
          </a:p>
          <a:p>
            <a:pPr marL="342900" marR="0" lvl="0" indent="-342900" algn="ctr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têm de</a:t>
            </a:r>
          </a:p>
          <a:p>
            <a:pPr marL="342900" marR="0" lvl="0" indent="-342900" algn="ctr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procurar o início de cada linha. E é muito mais difícil quando as linhas têm tamanhos diferentes.</a:t>
            </a: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Light"/>
                <a:ea typeface="MS PGothic" pitchFamily="34" charset="-128"/>
                <a:cs typeface="Gill Sans Light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A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TemplateAM</Template>
  <TotalTime>6010</TotalTime>
  <Words>291</Words>
  <Application>Microsoft Office PowerPoint</Application>
  <PresentationFormat>Apresentação no Ecrã (16:9)</PresentationFormat>
  <Paragraphs>73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0" baseType="lpstr">
      <vt:lpstr>TemplateAM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à EPQ do  Exercício Leão 13</dc:title>
  <dc:creator>00371884</dc:creator>
  <cp:lastModifiedBy>DGPDN_LT</cp:lastModifiedBy>
  <cp:revision>232</cp:revision>
  <dcterms:created xsi:type="dcterms:W3CDTF">2013-06-25T22:21:52Z</dcterms:created>
  <dcterms:modified xsi:type="dcterms:W3CDTF">2017-02-20T08:23:11Z</dcterms:modified>
</cp:coreProperties>
</file>