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83" r:id="rId17"/>
    <p:sldId id="282" r:id="rId18"/>
    <p:sldId id="279" r:id="rId19"/>
    <p:sldId id="276" r:id="rId20"/>
    <p:sldId id="280" r:id="rId21"/>
    <p:sldId id="281" r:id="rId22"/>
    <p:sldId id="277" r:id="rId23"/>
    <p:sldId id="284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4A690-A39A-4E00-8598-EFC128FC8DD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CB346-A9EB-4E8C-88F8-73A095B8B1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c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xão rect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1ADC4C-2B45-4DAE-8B29-2FD865A9DE9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B900AA-6321-421F-9CF5-F9FBE35FF87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ADC4C-2B45-4DAE-8B29-2FD865A9DE9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900AA-6321-421F-9CF5-F9FBE35FF87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ADC4C-2B45-4DAE-8B29-2FD865A9DE9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900AA-6321-421F-9CF5-F9FBE35FF87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ADC4C-2B45-4DAE-8B29-2FD865A9DE9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900AA-6321-421F-9CF5-F9FBE35FF87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ADC4C-2B45-4DAE-8B29-2FD865A9DE9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900AA-6321-421F-9CF5-F9FBE35FF87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ADC4C-2B45-4DAE-8B29-2FD865A9DE9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900AA-6321-421F-9CF5-F9FBE35FF87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ADC4C-2B45-4DAE-8B29-2FD865A9DE9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900AA-6321-421F-9CF5-F9FBE35FF87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ADC4C-2B45-4DAE-8B29-2FD865A9DE9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900AA-6321-421F-9CF5-F9FBE35FF87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ADC4C-2B45-4DAE-8B29-2FD865A9DE9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900AA-6321-421F-9CF5-F9FBE35FF87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81ADC4C-2B45-4DAE-8B29-2FD865A9DE9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900AA-6321-421F-9CF5-F9FBE35FF87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1ADC4C-2B45-4DAE-8B29-2FD865A9DE9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B900AA-6321-421F-9CF5-F9FBE35FF87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c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xão rect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c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xão rect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81ADC4C-2B45-4DAE-8B29-2FD865A9DE9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6B900AA-6321-421F-9CF5-F9FBE35FF87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b="1" dirty="0" smtClean="0"/>
          </a:p>
          <a:p>
            <a:endParaRPr lang="pt-PT" b="1" dirty="0"/>
          </a:p>
          <a:p>
            <a:endParaRPr lang="pt-PT" b="1" dirty="0" smtClean="0"/>
          </a:p>
          <a:p>
            <a:pPr>
              <a:buNone/>
            </a:pPr>
            <a:r>
              <a:rPr lang="pt-PT" sz="3600" b="1" dirty="0" smtClean="0"/>
              <a:t>Avaliação das aprendizagens dos alunos</a:t>
            </a:r>
            <a:endParaRPr lang="en-US" sz="3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Arial Black" pitchFamily="34" charset="0"/>
              </a:rPr>
              <a:t>Tema</a:t>
            </a:r>
            <a:r>
              <a:rPr lang="en-US" dirty="0" smtClean="0">
                <a:latin typeface="Arial Black" pitchFamily="34" charset="0"/>
              </a:rPr>
              <a:t> 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i="1" dirty="0" smtClean="0"/>
              <a:t> </a:t>
            </a:r>
            <a:r>
              <a:rPr lang="pt-PT" dirty="0" smtClean="0"/>
              <a:t>É</a:t>
            </a:r>
            <a:r>
              <a:rPr lang="en-US" dirty="0" smtClean="0"/>
              <a:t> </a:t>
            </a:r>
            <a:r>
              <a:rPr lang="pt-PT" dirty="0" smtClean="0"/>
              <a:t> </a:t>
            </a:r>
            <a:r>
              <a:rPr lang="pt-PT" dirty="0"/>
              <a:t>decisão de pôr a avaliação ao serviço de uma progressão do aluno</a:t>
            </a:r>
            <a:endParaRPr lang="pt-PT" dirty="0" smtClean="0"/>
          </a:p>
          <a:p>
            <a:r>
              <a:rPr lang="pt-PT" dirty="0" smtClean="0"/>
              <a:t>Desenvolvimento </a:t>
            </a:r>
            <a:r>
              <a:rPr lang="pt-PT" dirty="0"/>
              <a:t>do processo de </a:t>
            </a:r>
            <a:r>
              <a:rPr lang="pt-PT" dirty="0" smtClean="0"/>
              <a:t>ensino (</a:t>
            </a:r>
            <a:r>
              <a:rPr lang="pt-PT" dirty="0"/>
              <a:t>apoiar, </a:t>
            </a:r>
            <a:r>
              <a:rPr lang="pt-PT" dirty="0" err="1" smtClean="0"/>
              <a:t>re</a:t>
            </a:r>
            <a:r>
              <a:rPr lang="pt-PT" dirty="0" smtClean="0"/>
              <a:t>/orientar</a:t>
            </a:r>
            <a:r>
              <a:rPr lang="pt-PT" dirty="0"/>
              <a:t>, </a:t>
            </a:r>
            <a:r>
              <a:rPr lang="pt-PT" dirty="0" smtClean="0"/>
              <a:t>corrigir e criar </a:t>
            </a:r>
            <a:r>
              <a:rPr lang="pt-PT" b="1" dirty="0" smtClean="0"/>
              <a:t>aprendizagem</a:t>
            </a:r>
            <a:r>
              <a:rPr lang="pt-PT" dirty="0" smtClean="0"/>
              <a:t>)</a:t>
            </a:r>
          </a:p>
          <a:p>
            <a:r>
              <a:rPr lang="pt-PT" dirty="0" smtClean="0"/>
              <a:t>Avaliação </a:t>
            </a:r>
            <a:r>
              <a:rPr lang="pt-PT" dirty="0"/>
              <a:t>deve alimentar o </a:t>
            </a:r>
            <a:r>
              <a:rPr lang="pt-PT" b="1" dirty="0"/>
              <a:t>diálogo</a:t>
            </a:r>
            <a:r>
              <a:rPr lang="pt-PT" dirty="0"/>
              <a:t> entre o professor e o </a:t>
            </a:r>
            <a:r>
              <a:rPr lang="pt-PT" dirty="0" smtClean="0"/>
              <a:t>aluno</a:t>
            </a:r>
          </a:p>
          <a:p>
            <a:r>
              <a:rPr lang="pt-PT" dirty="0"/>
              <a:t>O </a:t>
            </a:r>
            <a:r>
              <a:rPr lang="pt-PT" b="1" i="1" dirty="0" smtClean="0"/>
              <a:t>feedback</a:t>
            </a:r>
            <a:r>
              <a:rPr lang="pt-PT" dirty="0" smtClean="0"/>
              <a:t> (centro/formativa)</a:t>
            </a:r>
          </a:p>
          <a:p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Avaliação formativa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/>
              <a:t>Grelhas</a:t>
            </a:r>
            <a:r>
              <a:rPr lang="en-US" b="1" dirty="0"/>
              <a:t> de </a:t>
            </a:r>
            <a:r>
              <a:rPr lang="en-US" b="1" dirty="0" err="1"/>
              <a:t>observação</a:t>
            </a:r>
            <a:r>
              <a:rPr lang="en-US" b="1" dirty="0"/>
              <a:t> de </a:t>
            </a:r>
            <a:r>
              <a:rPr lang="en-US" b="1" dirty="0" err="1"/>
              <a:t>aulas</a:t>
            </a:r>
            <a:endParaRPr lang="en-US" dirty="0"/>
          </a:p>
          <a:p>
            <a:r>
              <a:rPr lang="pt-PT" dirty="0" smtClean="0"/>
              <a:t>Participação activa </a:t>
            </a:r>
            <a:r>
              <a:rPr lang="pt-PT" dirty="0"/>
              <a:t>dos </a:t>
            </a:r>
            <a:r>
              <a:rPr lang="pt-PT" dirty="0" smtClean="0"/>
              <a:t>alunos</a:t>
            </a:r>
          </a:p>
          <a:p>
            <a:r>
              <a:rPr lang="pt-PT" u="sng" dirty="0" smtClean="0"/>
              <a:t>Disciplina </a:t>
            </a:r>
          </a:p>
          <a:p>
            <a:r>
              <a:rPr lang="pt-PT" u="sng" dirty="0" smtClean="0"/>
              <a:t>Assiduidade/pontualidade (sapiência)</a:t>
            </a:r>
          </a:p>
          <a:p>
            <a:r>
              <a:rPr lang="pt-PT" dirty="0" smtClean="0"/>
              <a:t>Tipo de perguntas</a:t>
            </a:r>
          </a:p>
          <a:p>
            <a:r>
              <a:rPr lang="pt-PT" dirty="0" smtClean="0"/>
              <a:t>Curiosidade</a:t>
            </a:r>
          </a:p>
          <a:p>
            <a:r>
              <a:rPr lang="pt-PT" dirty="0" smtClean="0"/>
              <a:t>Tolerância</a:t>
            </a:r>
          </a:p>
          <a:p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b="1" dirty="0" smtClean="0"/>
              <a:t>Técnicas</a:t>
            </a:r>
            <a:r>
              <a:rPr lang="pt-PT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Registo</a:t>
            </a:r>
            <a:r>
              <a:rPr lang="en-US" b="1" dirty="0" smtClean="0"/>
              <a:t> de </a:t>
            </a:r>
            <a:r>
              <a:rPr lang="en-US" b="1" i="1" dirty="0" smtClean="0"/>
              <a:t>Feedback</a:t>
            </a:r>
          </a:p>
          <a:p>
            <a:r>
              <a:rPr lang="pt-PT" dirty="0" smtClean="0"/>
              <a:t>Técnica usada </a:t>
            </a:r>
            <a:r>
              <a:rPr lang="pt-PT" dirty="0"/>
              <a:t>de forma regular e contínua, diversificado e adequado a cada </a:t>
            </a:r>
            <a:r>
              <a:rPr lang="pt-PT" dirty="0" smtClean="0"/>
              <a:t>aluno </a:t>
            </a:r>
            <a:endParaRPr lang="en-US" b="1" i="1" dirty="0" smtClean="0"/>
          </a:p>
          <a:p>
            <a:r>
              <a:rPr lang="en-US" dirty="0" err="1" smtClean="0"/>
              <a:t>Escrito</a:t>
            </a:r>
            <a:r>
              <a:rPr lang="en-US" dirty="0" smtClean="0"/>
              <a:t>: </a:t>
            </a:r>
            <a:r>
              <a:rPr lang="en-US" dirty="0" err="1" smtClean="0"/>
              <a:t>Trabalho</a:t>
            </a:r>
            <a:r>
              <a:rPr lang="en-US" dirty="0" smtClean="0"/>
              <a:t> / </a:t>
            </a:r>
            <a:r>
              <a:rPr lang="en-US" dirty="0" err="1" smtClean="0"/>
              <a:t>prova</a:t>
            </a:r>
            <a:r>
              <a:rPr lang="en-US" dirty="0" smtClean="0"/>
              <a:t> </a:t>
            </a:r>
          </a:p>
          <a:p>
            <a:r>
              <a:rPr lang="en-US" dirty="0" smtClean="0"/>
              <a:t>Oral: </a:t>
            </a:r>
            <a:r>
              <a:rPr lang="en-US" dirty="0" err="1" smtClean="0"/>
              <a:t>imediato</a:t>
            </a:r>
            <a:r>
              <a:rPr lang="en-US" dirty="0" smtClean="0"/>
              <a:t> (boas </a:t>
            </a:r>
            <a:r>
              <a:rPr lang="en-US" dirty="0" err="1" smtClean="0"/>
              <a:t>respotas</a:t>
            </a:r>
            <a:r>
              <a:rPr lang="en-US" dirty="0" smtClean="0"/>
              <a:t>/ </a:t>
            </a:r>
            <a:r>
              <a:rPr lang="en-US" dirty="0" err="1" smtClean="0"/>
              <a:t>vias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corrigir</a:t>
            </a:r>
            <a:r>
              <a:rPr lang="en-US" dirty="0" smtClean="0"/>
              <a:t> </a:t>
            </a:r>
            <a:r>
              <a:rPr lang="en-US" dirty="0" err="1" smtClean="0"/>
              <a:t>erros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pt-PT" dirty="0" smtClean="0"/>
              <a:t> Técnicas</a:t>
            </a:r>
            <a:r>
              <a:rPr lang="en-US" dirty="0" smtClean="0"/>
              <a:t>, cont.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/>
              <a:t>Portefólios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pt-PT" dirty="0"/>
              <a:t>R</a:t>
            </a:r>
            <a:r>
              <a:rPr lang="pt-PT" dirty="0" smtClean="0"/>
              <a:t>eúne </a:t>
            </a:r>
            <a:r>
              <a:rPr lang="pt-PT" dirty="0"/>
              <a:t>trabalhos feitos pelo aluno no decorrer de um período </a:t>
            </a:r>
            <a:r>
              <a:rPr lang="pt-PT" dirty="0" smtClean="0"/>
              <a:t>lectivo (provas/feedback)</a:t>
            </a:r>
            <a:endParaRPr lang="en-US" dirty="0"/>
          </a:p>
          <a:p>
            <a:r>
              <a:rPr lang="pt-PT" dirty="0" smtClean="0"/>
              <a:t>A organização e  responsabilidade</a:t>
            </a:r>
          </a:p>
          <a:p>
            <a:r>
              <a:rPr lang="pt-PT" dirty="0" smtClean="0"/>
              <a:t>Visualiza a evolução da aprendizagem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 Técnicas</a:t>
            </a:r>
            <a:r>
              <a:rPr lang="en-US" dirty="0" smtClean="0"/>
              <a:t>, cont.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/>
              <a:t>Autoavaliação</a:t>
            </a:r>
            <a:r>
              <a:rPr lang="en-US" b="1" dirty="0"/>
              <a:t> </a:t>
            </a:r>
            <a:endParaRPr lang="en-US" dirty="0"/>
          </a:p>
          <a:p>
            <a:r>
              <a:rPr lang="pt-PT" dirty="0" smtClean="0"/>
              <a:t>Torna </a:t>
            </a:r>
            <a:r>
              <a:rPr lang="pt-PT" dirty="0"/>
              <a:t>o aluno crítico do seu trabalho </a:t>
            </a:r>
            <a:endParaRPr lang="pt-PT" dirty="0" smtClean="0"/>
          </a:p>
          <a:p>
            <a:r>
              <a:rPr lang="pt-PT" dirty="0" smtClean="0"/>
              <a:t>Maior </a:t>
            </a:r>
            <a:r>
              <a:rPr lang="pt-PT" dirty="0"/>
              <a:t>conhecimento de </a:t>
            </a:r>
            <a:r>
              <a:rPr lang="pt-PT" dirty="0" smtClean="0"/>
              <a:t>si (aluno)</a:t>
            </a:r>
          </a:p>
          <a:p>
            <a:r>
              <a:rPr lang="pt-PT" dirty="0" smtClean="0"/>
              <a:t>Permite reflectir </a:t>
            </a:r>
            <a:r>
              <a:rPr lang="pt-PT" dirty="0"/>
              <a:t>a aprendizagem adquirida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 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Técnicas</a:t>
            </a:r>
            <a:r>
              <a:rPr lang="en-US" dirty="0" smtClean="0"/>
              <a:t>, cont.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Avaliação continua (</a:t>
            </a:r>
            <a:r>
              <a:rPr lang="pt-PT" dirty="0" err="1" smtClean="0"/>
              <a:t>Art</a:t>
            </a:r>
            <a:r>
              <a:rPr lang="pt-PT" dirty="0" smtClean="0"/>
              <a:t>. 111)</a:t>
            </a:r>
            <a:endParaRPr lang="en-US" dirty="0" smtClean="0"/>
          </a:p>
          <a:p>
            <a:r>
              <a:rPr lang="en-US" dirty="0" err="1" smtClean="0"/>
              <a:t>Algumas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urmas</a:t>
            </a:r>
            <a:r>
              <a:rPr lang="en-US" dirty="0" smtClean="0"/>
              <a:t> </a:t>
            </a:r>
            <a:r>
              <a:rPr lang="en-US" dirty="0" err="1" smtClean="0"/>
              <a:t>numerosas</a:t>
            </a:r>
            <a:endParaRPr lang="en-US" dirty="0" smtClean="0"/>
          </a:p>
          <a:p>
            <a:r>
              <a:rPr lang="en-US" dirty="0" err="1" smtClean="0"/>
              <a:t>Prova</a:t>
            </a:r>
            <a:r>
              <a:rPr lang="en-US" dirty="0" smtClean="0"/>
              <a:t> </a:t>
            </a:r>
            <a:r>
              <a:rPr lang="en-US" dirty="0" err="1" smtClean="0"/>
              <a:t>escrita</a:t>
            </a:r>
            <a:r>
              <a:rPr lang="en-US" dirty="0" smtClean="0"/>
              <a:t> (</a:t>
            </a:r>
            <a:r>
              <a:rPr lang="en-US" dirty="0" err="1" smtClean="0"/>
              <a:t>variantes</a:t>
            </a:r>
            <a:r>
              <a:rPr lang="en-US" dirty="0" smtClean="0"/>
              <a:t>) </a:t>
            </a:r>
            <a:r>
              <a:rPr lang="en-US" i="1" dirty="0" smtClean="0"/>
              <a:t>feedback</a:t>
            </a:r>
          </a:p>
          <a:p>
            <a:r>
              <a:rPr lang="en-US" dirty="0" err="1" smtClean="0"/>
              <a:t>Reduzir</a:t>
            </a:r>
            <a:r>
              <a:rPr lang="en-US" dirty="0" smtClean="0"/>
              <a:t> </a:t>
            </a:r>
            <a:r>
              <a:rPr lang="en-US" dirty="0" err="1" smtClean="0"/>
              <a:t>perguntas</a:t>
            </a:r>
            <a:r>
              <a:rPr lang="en-US" dirty="0" smtClean="0"/>
              <a:t> de </a:t>
            </a:r>
            <a:r>
              <a:rPr lang="en-US" dirty="0" err="1" smtClean="0"/>
              <a:t>memorização</a:t>
            </a:r>
            <a:endParaRPr lang="en-US" dirty="0" smtClean="0"/>
          </a:p>
          <a:p>
            <a:r>
              <a:rPr lang="en-US" dirty="0" err="1" smtClean="0"/>
              <a:t>Formular</a:t>
            </a:r>
            <a:r>
              <a:rPr lang="en-US" dirty="0" smtClean="0"/>
              <a:t> </a:t>
            </a:r>
            <a:r>
              <a:rPr lang="en-US" dirty="0" err="1" smtClean="0"/>
              <a:t>maior</a:t>
            </a:r>
            <a:r>
              <a:rPr lang="en-US" dirty="0" smtClean="0"/>
              <a:t> parte de </a:t>
            </a:r>
            <a:r>
              <a:rPr lang="en-US" dirty="0" err="1" smtClean="0"/>
              <a:t>questões</a:t>
            </a:r>
            <a:r>
              <a:rPr lang="en-US" dirty="0" smtClean="0"/>
              <a:t> </a:t>
            </a:r>
            <a:r>
              <a:rPr lang="en-US" dirty="0" err="1" smtClean="0"/>
              <a:t>relacionadas</a:t>
            </a:r>
            <a:r>
              <a:rPr lang="en-US" dirty="0" smtClean="0"/>
              <a:t> com </a:t>
            </a:r>
            <a:r>
              <a:rPr lang="en-US" dirty="0" err="1" smtClean="0"/>
              <a:t>acções</a:t>
            </a:r>
            <a:r>
              <a:rPr lang="en-US" dirty="0" smtClean="0"/>
              <a:t>  </a:t>
            </a:r>
            <a:r>
              <a:rPr lang="en-US" dirty="0" err="1" smtClean="0"/>
              <a:t>militares</a:t>
            </a:r>
            <a:endParaRPr lang="en-US" dirty="0" smtClean="0"/>
          </a:p>
          <a:p>
            <a:r>
              <a:rPr lang="en-US" dirty="0" err="1" smtClean="0"/>
              <a:t>Trabalhos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com </a:t>
            </a:r>
            <a:r>
              <a:rPr lang="en-US" dirty="0" err="1" smtClean="0"/>
              <a:t>elementos</a:t>
            </a:r>
            <a:r>
              <a:rPr lang="en-US" dirty="0" smtClean="0"/>
              <a:t> </a:t>
            </a:r>
            <a:r>
              <a:rPr lang="en-US" dirty="0" err="1" smtClean="0"/>
              <a:t>diversificados</a:t>
            </a:r>
            <a:r>
              <a:rPr lang="en-US" dirty="0" smtClean="0"/>
              <a:t> (</a:t>
            </a:r>
            <a:r>
              <a:rPr lang="en-US" dirty="0" err="1" smtClean="0"/>
              <a:t>devia</a:t>
            </a:r>
            <a:r>
              <a:rPr lang="en-US" dirty="0" smtClean="0"/>
              <a:t> ser o professor a </a:t>
            </a:r>
            <a:r>
              <a:rPr lang="en-US" dirty="0" err="1" smtClean="0"/>
              <a:t>atribuir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temas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Avaliação no contexto da AM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5" descr="C:\Users\F. Franze\AppData\Local\Microsoft\Windows\INetCache\Content.Word\20170222_09154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5800" y="1219200"/>
            <a:ext cx="8046155" cy="4525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Avaliação no contexto da AM, </a:t>
            </a:r>
            <a:r>
              <a:rPr lang="pt-PT" dirty="0" err="1" smtClean="0"/>
              <a:t>cont</a:t>
            </a:r>
            <a:r>
              <a:rPr lang="pt-PT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C:\Users\F. Franze\AppData\Local\Microsoft\Windows\INetCache\Content.Word\20170222_09273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1295400"/>
            <a:ext cx="8046155" cy="4525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Avaliação no contexto da AM, </a:t>
            </a:r>
            <a:r>
              <a:rPr lang="pt-PT" dirty="0" err="1" smtClean="0"/>
              <a:t>cont</a:t>
            </a:r>
            <a:r>
              <a:rPr lang="pt-PT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C:\Users\F. Franze\AppData\Local\Microsoft\Windows\INetCache\Content.Word\20170222_09230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5800" y="1219200"/>
            <a:ext cx="8046155" cy="4525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Avaliação no contexto da AM, </a:t>
            </a:r>
            <a:r>
              <a:rPr lang="pt-PT" dirty="0" err="1" smtClean="0"/>
              <a:t>cont</a:t>
            </a:r>
            <a:r>
              <a:rPr lang="pt-PT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Diminuir</a:t>
            </a:r>
            <a:r>
              <a:rPr lang="en-US" dirty="0" smtClean="0"/>
              <a:t> o </a:t>
            </a:r>
            <a:r>
              <a:rPr lang="en-US" dirty="0" err="1" smtClean="0"/>
              <a:t>número</a:t>
            </a:r>
            <a:r>
              <a:rPr lang="en-US" dirty="0" smtClean="0"/>
              <a:t> de vigilantes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turma</a:t>
            </a:r>
            <a:r>
              <a:rPr lang="en-US" dirty="0" smtClean="0"/>
              <a:t> (2)</a:t>
            </a:r>
          </a:p>
          <a:p>
            <a:r>
              <a:rPr lang="en-US" dirty="0" err="1" smtClean="0"/>
              <a:t>Diminuir</a:t>
            </a:r>
            <a:r>
              <a:rPr lang="en-US" dirty="0" smtClean="0"/>
              <a:t> o terror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alunos</a:t>
            </a:r>
            <a:r>
              <a:rPr lang="en-US" dirty="0" smtClean="0"/>
              <a:t>/</a:t>
            </a:r>
            <a:r>
              <a:rPr lang="en-US" dirty="0" err="1" smtClean="0"/>
              <a:t>vigilância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presentação</a:t>
            </a:r>
            <a:r>
              <a:rPr lang="en-US" dirty="0" smtClean="0"/>
              <a:t> de </a:t>
            </a:r>
            <a:r>
              <a:rPr lang="en-US" dirty="0" err="1" smtClean="0"/>
              <a:t>trabalhos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elementos</a:t>
            </a:r>
            <a:r>
              <a:rPr lang="en-US" dirty="0" smtClean="0"/>
              <a:t> do </a:t>
            </a:r>
            <a:r>
              <a:rPr lang="en-US" dirty="0" err="1" smtClean="0"/>
              <a:t>grupo</a:t>
            </a:r>
            <a:r>
              <a:rPr lang="en-US" dirty="0" smtClean="0"/>
              <a:t>/ </a:t>
            </a:r>
            <a:r>
              <a:rPr lang="en-US" dirty="0" err="1" smtClean="0"/>
              <a:t>notas</a:t>
            </a:r>
            <a:r>
              <a:rPr lang="en-US" dirty="0" smtClean="0"/>
              <a:t> </a:t>
            </a:r>
            <a:r>
              <a:rPr lang="en-US" dirty="0" err="1" smtClean="0"/>
              <a:t>diferenciadas</a:t>
            </a:r>
            <a:endParaRPr lang="en-US" dirty="0" smtClean="0"/>
          </a:p>
          <a:p>
            <a:r>
              <a:rPr lang="en-US" dirty="0" err="1" smtClean="0"/>
              <a:t>Turmas</a:t>
            </a:r>
            <a:r>
              <a:rPr lang="en-US" dirty="0" smtClean="0"/>
              <a:t> </a:t>
            </a:r>
            <a:r>
              <a:rPr lang="en-US" dirty="0" err="1" smtClean="0"/>
              <a:t>numerosas</a:t>
            </a:r>
            <a:r>
              <a:rPr lang="en-US" dirty="0" smtClean="0"/>
              <a:t> ( 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grupos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Treiná</a:t>
            </a:r>
            <a:r>
              <a:rPr lang="en-US" dirty="0" smtClean="0"/>
              <a:t>-los a </a:t>
            </a:r>
            <a:r>
              <a:rPr lang="en-US" dirty="0" err="1" smtClean="0"/>
              <a:t>dominar</a:t>
            </a:r>
            <a:r>
              <a:rPr lang="en-US" dirty="0" smtClean="0"/>
              <a:t> o </a:t>
            </a:r>
            <a:r>
              <a:rPr lang="en-US" dirty="0" err="1" smtClean="0"/>
              <a:t>auditório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Avaliação no contexto da AM, </a:t>
            </a:r>
            <a:r>
              <a:rPr lang="pt-PT" dirty="0" err="1" smtClean="0"/>
              <a:t>cont</a:t>
            </a:r>
            <a:r>
              <a:rPr lang="pt-PT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r>
              <a:rPr lang="pt-PT" dirty="0" smtClean="0"/>
              <a:t>Conceito da avaliação</a:t>
            </a:r>
          </a:p>
          <a:p>
            <a:r>
              <a:rPr lang="pt-PT" dirty="0" smtClean="0"/>
              <a:t>Tipos de avaliação</a:t>
            </a:r>
          </a:p>
          <a:p>
            <a:r>
              <a:rPr lang="pt-PT" dirty="0" smtClean="0"/>
              <a:t>Técnicas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pt-PT" dirty="0" smtClean="0"/>
              <a:t>avaliação </a:t>
            </a:r>
            <a:r>
              <a:rPr lang="en-US" dirty="0" err="1" smtClean="0"/>
              <a:t>formativa</a:t>
            </a:r>
            <a:endParaRPr lang="en-US" dirty="0" smtClean="0"/>
          </a:p>
          <a:p>
            <a:r>
              <a:rPr lang="pt-PT" dirty="0" smtClean="0"/>
              <a:t>Avaliação no contexto da AM </a:t>
            </a:r>
            <a:br>
              <a:rPr lang="pt-PT" dirty="0" smtClean="0"/>
            </a:b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Índice </a:t>
            </a:r>
            <a:br>
              <a:rPr lang="pt-PT" dirty="0" smtClean="0"/>
            </a:b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C:\Users\F. Franze\AppData\Local\Microsoft\Windows\INetCache\Content.Word\20170222_0918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8046156" cy="4525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Avaliação no contexto da AM, </a:t>
            </a:r>
            <a:r>
              <a:rPr lang="pt-PT" dirty="0" err="1" smtClean="0"/>
              <a:t>cont</a:t>
            </a:r>
            <a:r>
              <a:rPr lang="pt-PT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C:\Users\F. Franze\AppData\Local\Microsoft\Windows\INetCache\Content.Word\20170222_09234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8200" y="1371600"/>
            <a:ext cx="8046155" cy="4525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Avaliação no contexto da AM, </a:t>
            </a:r>
            <a:r>
              <a:rPr lang="pt-PT" dirty="0" err="1" smtClean="0"/>
              <a:t>cont</a:t>
            </a:r>
            <a:r>
              <a:rPr lang="pt-PT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Alunos</a:t>
            </a:r>
            <a:r>
              <a:rPr lang="en-US" dirty="0" smtClean="0"/>
              <a:t> </a:t>
            </a:r>
            <a:r>
              <a:rPr lang="en-US" dirty="0" err="1" smtClean="0"/>
              <a:t>dedicados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aulas</a:t>
            </a:r>
            <a:r>
              <a:rPr lang="en-US" dirty="0" smtClean="0"/>
              <a:t> </a:t>
            </a:r>
            <a:r>
              <a:rPr lang="en-US" dirty="0" err="1" smtClean="0"/>
              <a:t>apoia</a:t>
            </a:r>
            <a:r>
              <a:rPr lang="en-US" dirty="0" smtClean="0"/>
              <a:t>-los ( </a:t>
            </a:r>
            <a:r>
              <a:rPr lang="en-US" dirty="0" err="1" smtClean="0"/>
              <a:t>quando</a:t>
            </a:r>
            <a:r>
              <a:rPr lang="en-US" dirty="0" smtClean="0"/>
              <a:t> tem 13/9? </a:t>
            </a:r>
            <a:r>
              <a:rPr lang="en-US" dirty="0" err="1" smtClean="0"/>
              <a:t>valores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Dar </a:t>
            </a:r>
            <a:r>
              <a:rPr lang="en-US" dirty="0" err="1" smtClean="0"/>
              <a:t>oportunidade</a:t>
            </a:r>
            <a:r>
              <a:rPr lang="en-US" dirty="0" smtClean="0"/>
              <a:t> de </a:t>
            </a:r>
            <a:r>
              <a:rPr lang="pt-PT" dirty="0" smtClean="0"/>
              <a:t>avaliação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alunos</a:t>
            </a:r>
            <a:r>
              <a:rPr lang="en-US" dirty="0" smtClean="0"/>
              <a:t> com </a:t>
            </a:r>
            <a:r>
              <a:rPr lang="en-US" dirty="0" err="1" smtClean="0"/>
              <a:t>negativas</a:t>
            </a:r>
            <a:r>
              <a:rPr lang="en-US" dirty="0" smtClean="0"/>
              <a:t> de 9 ( </a:t>
            </a:r>
            <a:r>
              <a:rPr lang="en-US" dirty="0" err="1" smtClean="0"/>
              <a:t>minha</a:t>
            </a:r>
            <a:r>
              <a:rPr lang="pt-PT" dirty="0" smtClean="0"/>
              <a:t> experiência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>Avaliação no contexto da AM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PT" sz="2800" dirty="0" smtClean="0"/>
              <a:t>DUARTE, </a:t>
            </a:r>
            <a:r>
              <a:rPr lang="pt-PT" sz="2800" dirty="0" err="1" smtClean="0"/>
              <a:t>Stela</a:t>
            </a:r>
            <a:r>
              <a:rPr lang="pt-PT" sz="2800" dirty="0" smtClean="0"/>
              <a:t> Cristina </a:t>
            </a:r>
            <a:r>
              <a:rPr lang="pt-PT" sz="2800" dirty="0" err="1" smtClean="0"/>
              <a:t>Mithá</a:t>
            </a:r>
            <a:r>
              <a:rPr lang="pt-PT" sz="2800" dirty="0" smtClean="0"/>
              <a:t>. </a:t>
            </a:r>
            <a:r>
              <a:rPr lang="pt-PT" sz="2800" i="1" dirty="0" smtClean="0"/>
              <a:t>Avaliação da aprendizagem em Geografia: desvendando a produção do fracasso escolar</a:t>
            </a:r>
            <a:r>
              <a:rPr lang="pt-PT" sz="2800" dirty="0" smtClean="0"/>
              <a:t>. Maputo, 2007.</a:t>
            </a:r>
          </a:p>
          <a:p>
            <a:r>
              <a:rPr lang="pt-PT" sz="2800" dirty="0" smtClean="0"/>
              <a:t>FERNANDES, Domingos. </a:t>
            </a:r>
            <a:r>
              <a:rPr lang="pt-PT" sz="2800" i="1" dirty="0" smtClean="0"/>
              <a:t>Avaliação das aprendizagens: Desafios as Teorias, Praticas e Politicas</a:t>
            </a:r>
            <a:r>
              <a:rPr lang="pt-PT" sz="2800" dirty="0" smtClean="0"/>
              <a:t>. Lisboa, Atlas, 2008.</a:t>
            </a:r>
          </a:p>
          <a:p>
            <a:r>
              <a:rPr lang="pt-PT" sz="2800" dirty="0" smtClean="0"/>
              <a:t>MASETTO, M.T. </a:t>
            </a:r>
            <a:r>
              <a:rPr lang="pt-PT" sz="2800" i="1" dirty="0" smtClean="0"/>
              <a:t>Competência Pedagógica do Professor Universitário</a:t>
            </a:r>
            <a:r>
              <a:rPr lang="pt-PT" sz="2800" dirty="0" smtClean="0"/>
              <a:t>. S. Paulo, Pioneira, 2003.</a:t>
            </a:r>
          </a:p>
          <a:p>
            <a:r>
              <a:rPr lang="pt-PT" sz="2800" dirty="0" smtClean="0"/>
              <a:t>MOROSINI, M. C.(</a:t>
            </a:r>
            <a:r>
              <a:rPr lang="pt-PT" sz="2800" dirty="0" err="1" smtClean="0"/>
              <a:t>org</a:t>
            </a:r>
            <a:r>
              <a:rPr lang="pt-PT" sz="2800" dirty="0" smtClean="0"/>
              <a:t>.). </a:t>
            </a:r>
            <a:r>
              <a:rPr lang="pt-PT" sz="2800" i="1" dirty="0" smtClean="0"/>
              <a:t>O professor do Ensino Superior: Identidade, Docência e Formação</a:t>
            </a:r>
            <a:r>
              <a:rPr lang="pt-PT" sz="2800" dirty="0" smtClean="0"/>
              <a:t>. Brasília, Plano, 2001.</a:t>
            </a:r>
          </a:p>
          <a:p>
            <a:r>
              <a:rPr lang="pt-PT" sz="2800" dirty="0" smtClean="0"/>
              <a:t>MINED. </a:t>
            </a:r>
            <a:r>
              <a:rPr lang="pt-PT" sz="2800" i="1" dirty="0" smtClean="0"/>
              <a:t>Manual de Apoio à Avaliação Pedagógica</a:t>
            </a:r>
            <a:r>
              <a:rPr lang="pt-PT" sz="2800" dirty="0" smtClean="0"/>
              <a:t>. Moçambique, Ministério da Educação, 2004.</a:t>
            </a:r>
          </a:p>
          <a:p>
            <a:r>
              <a:rPr lang="pt-PT" sz="2800" dirty="0" smtClean="0"/>
              <a:t>NÉRCI, </a:t>
            </a:r>
            <a:r>
              <a:rPr lang="pt-PT" sz="2800" dirty="0" err="1" smtClean="0"/>
              <a:t>Imídio</a:t>
            </a:r>
            <a:r>
              <a:rPr lang="pt-PT" sz="2800" dirty="0" smtClean="0"/>
              <a:t> G. Introdução à Didáctica Geral. Brasil, Atlas, 1991.</a:t>
            </a:r>
          </a:p>
          <a:p>
            <a:r>
              <a:rPr lang="pt-PT" sz="2800" dirty="0" smtClean="0"/>
              <a:t>LIBÂNEO, José Carlos. </a:t>
            </a:r>
            <a:r>
              <a:rPr lang="pt-PT" sz="2800" i="1" dirty="0" err="1" smtClean="0"/>
              <a:t>Didática</a:t>
            </a:r>
            <a:r>
              <a:rPr lang="pt-PT" sz="2800" dirty="0" smtClean="0"/>
              <a:t>. S. Paulo, </a:t>
            </a:r>
            <a:r>
              <a:rPr lang="pt-PT" sz="2800" dirty="0" err="1" smtClean="0"/>
              <a:t>Cortez</a:t>
            </a:r>
            <a:r>
              <a:rPr lang="pt-PT" sz="2800" dirty="0" smtClean="0"/>
              <a:t>, 19994.</a:t>
            </a:r>
          </a:p>
          <a:p>
            <a:r>
              <a:rPr lang="pt-PT" sz="2800" dirty="0" smtClean="0"/>
              <a:t>PERRENOUD, </a:t>
            </a:r>
            <a:r>
              <a:rPr lang="pt-PT" sz="2800" dirty="0" err="1" smtClean="0"/>
              <a:t>Philippe</a:t>
            </a:r>
            <a:r>
              <a:rPr lang="pt-PT" sz="2800" dirty="0" smtClean="0"/>
              <a:t>.</a:t>
            </a:r>
            <a:r>
              <a:rPr lang="pt-PT" sz="2800" i="1" dirty="0" smtClean="0"/>
              <a:t> Avaliação da excelência à regulação das aprendizagens: entre duas lógicas</a:t>
            </a:r>
            <a:r>
              <a:rPr lang="pt-PT" sz="2800" dirty="0" smtClean="0"/>
              <a:t>. Porto Alegre, </a:t>
            </a:r>
            <a:r>
              <a:rPr lang="pt-PT" sz="2800" dirty="0" err="1" smtClean="0"/>
              <a:t>Artmed</a:t>
            </a:r>
            <a:r>
              <a:rPr lang="pt-PT" sz="2800" dirty="0" smtClean="0"/>
              <a:t>, 1999.</a:t>
            </a:r>
          </a:p>
          <a:p>
            <a:r>
              <a:rPr lang="pt-PT" sz="2800" dirty="0" smtClean="0"/>
              <a:t>SAUL, Ana Maria. </a:t>
            </a:r>
            <a:r>
              <a:rPr lang="pt-PT" sz="2800" i="1" dirty="0" smtClean="0"/>
              <a:t>Avaliação </a:t>
            </a:r>
            <a:r>
              <a:rPr lang="pt-PT" sz="2800" i="1" dirty="0" err="1" smtClean="0"/>
              <a:t>emacipatória</a:t>
            </a:r>
            <a:r>
              <a:rPr lang="pt-PT" sz="2800" i="1" dirty="0" smtClean="0"/>
              <a:t>: desafio à teoria e a pratica de avaliação e reformulação do currículo</a:t>
            </a:r>
            <a:r>
              <a:rPr lang="pt-PT" sz="2800" dirty="0" smtClean="0"/>
              <a:t>. 4.ed, São Paulo, </a:t>
            </a:r>
            <a:r>
              <a:rPr lang="pt-PT" sz="2800" dirty="0" err="1" smtClean="0"/>
              <a:t>Cortez</a:t>
            </a:r>
            <a:r>
              <a:rPr lang="pt-PT" sz="2800" dirty="0" smtClean="0"/>
              <a:t> </a:t>
            </a:r>
            <a:r>
              <a:rPr lang="pt-PT" sz="2800" dirty="0" err="1" smtClean="0"/>
              <a:t>Ed.</a:t>
            </a:r>
            <a:r>
              <a:rPr lang="pt-PT" sz="2800" dirty="0" smtClean="0"/>
              <a:t>, 1999.</a:t>
            </a:r>
          </a:p>
          <a:p>
            <a:r>
              <a:rPr lang="pt-PT" sz="2800" dirty="0" smtClean="0"/>
              <a:t>SOBRINHO, José Dias. </a:t>
            </a:r>
            <a:r>
              <a:rPr lang="pt-PT" sz="2800" i="1" dirty="0" smtClean="0"/>
              <a:t>Avaliação: Políticas educacionais e reformas da educação superior.</a:t>
            </a:r>
            <a:r>
              <a:rPr lang="pt-PT" sz="2800" dirty="0" smtClean="0"/>
              <a:t> São Paulo, </a:t>
            </a:r>
            <a:r>
              <a:rPr lang="pt-PT" sz="2800" dirty="0" err="1" smtClean="0"/>
              <a:t>Cortez</a:t>
            </a:r>
            <a:r>
              <a:rPr lang="pt-PT" sz="2800" dirty="0" smtClean="0"/>
              <a:t> </a:t>
            </a:r>
            <a:r>
              <a:rPr lang="pt-PT" sz="2800" dirty="0" err="1" smtClean="0"/>
              <a:t>Ed.</a:t>
            </a:r>
            <a:r>
              <a:rPr lang="pt-PT" sz="2800" dirty="0" smtClean="0"/>
              <a:t>, 2003.</a:t>
            </a:r>
          </a:p>
          <a:p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Bibliografia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dirty="0" smtClean="0"/>
              <a:t>Obrigado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F</a:t>
            </a:r>
            <a:r>
              <a:rPr lang="en-US" dirty="0" err="1" smtClean="0"/>
              <a:t>im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</a:t>
            </a:r>
            <a:r>
              <a:rPr lang="pt-PT" dirty="0" smtClean="0"/>
              <a:t>ctividade associada à experiência diária do ser humano,  (Saul,1999).</a:t>
            </a:r>
          </a:p>
          <a:p>
            <a:r>
              <a:rPr lang="pt-PT" dirty="0" smtClean="0"/>
              <a:t>Na educação, desenvolvimento </a:t>
            </a:r>
            <a:r>
              <a:rPr lang="pt-PT" dirty="0"/>
              <a:t>curricular, </a:t>
            </a:r>
            <a:r>
              <a:rPr lang="pt-PT" dirty="0" smtClean="0"/>
              <a:t>avaliação </a:t>
            </a:r>
            <a:r>
              <a:rPr lang="pt-PT" dirty="0"/>
              <a:t>do processo e resultados </a:t>
            </a:r>
            <a:r>
              <a:rPr lang="pt-PT" dirty="0" smtClean="0"/>
              <a:t>obtidos</a:t>
            </a:r>
          </a:p>
          <a:p>
            <a:r>
              <a:rPr lang="pt-PT" dirty="0" smtClean="0"/>
              <a:t>Verificação e </a:t>
            </a:r>
            <a:r>
              <a:rPr lang="pt-PT" dirty="0"/>
              <a:t>regulação das aprendizagens conseguidos d</a:t>
            </a:r>
            <a:r>
              <a:rPr lang="pt-PT" dirty="0" smtClean="0"/>
              <a:t>os alunos (</a:t>
            </a:r>
            <a:r>
              <a:rPr lang="pt-PT" dirty="0"/>
              <a:t>objectivos </a:t>
            </a:r>
            <a:r>
              <a:rPr lang="pt-PT" dirty="0" smtClean="0"/>
              <a:t>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Conceito da avaliação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 Um processo sistemático e planificado de recolha de informação destina a formular juízos</a:t>
            </a:r>
          </a:p>
          <a:p>
            <a:r>
              <a:rPr lang="pt-PT" dirty="0" smtClean="0"/>
              <a:t>Pedra angular, </a:t>
            </a:r>
            <a:r>
              <a:rPr lang="pt-BR" dirty="0" smtClean="0"/>
              <a:t>condiciona os fluxos de entrada e de saída dentro do sistema escolar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Conceito, </a:t>
            </a:r>
            <a:r>
              <a:rPr lang="pt-PT" dirty="0" err="1" smtClean="0"/>
              <a:t>cont</a:t>
            </a:r>
            <a:r>
              <a:rPr lang="pt-PT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b="1" dirty="0" smtClean="0"/>
              <a:t>Avaliação </a:t>
            </a:r>
            <a:r>
              <a:rPr lang="en-US" b="1" dirty="0" err="1" smtClean="0"/>
              <a:t>diagnóstica</a:t>
            </a:r>
            <a:endParaRPr lang="en-US" b="1" dirty="0" smtClean="0"/>
          </a:p>
          <a:p>
            <a:r>
              <a:rPr lang="pt-PT" dirty="0" smtClean="0"/>
              <a:t>Bases para o início da aprendizagem</a:t>
            </a:r>
          </a:p>
          <a:p>
            <a:r>
              <a:rPr lang="pt-PT" dirty="0" smtClean="0"/>
              <a:t>Determinar as áreas de fácil e de difícil compreensão pelos alunos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Tipos de avaliação</a:t>
            </a:r>
            <a:r>
              <a:rPr lang="pt-PT" dirty="0" smtClean="0"/>
              <a:t/>
            </a:r>
            <a:br>
              <a:rPr lang="pt-PT" dirty="0" smtClean="0"/>
            </a:b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b="1" dirty="0" smtClean="0"/>
              <a:t>Avaliação  </a:t>
            </a:r>
            <a:r>
              <a:rPr lang="pt-PT" b="1" dirty="0" err="1" smtClean="0"/>
              <a:t>Somativa</a:t>
            </a:r>
            <a:endParaRPr lang="pt-PT" dirty="0" smtClean="0"/>
          </a:p>
          <a:p>
            <a:pPr lvl="0"/>
            <a:r>
              <a:rPr lang="pt-PT" dirty="0" smtClean="0"/>
              <a:t>A tomada de  decisão sobre a progressão ou retenção e atribuição do diploma ou não;</a:t>
            </a:r>
          </a:p>
          <a:p>
            <a:pPr lvl="0"/>
            <a:r>
              <a:rPr lang="pt-PT" dirty="0" smtClean="0"/>
              <a:t>Hierarquizar os alunos através dos seus resultados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Tipos de avaliação, </a:t>
            </a:r>
            <a:r>
              <a:rPr lang="pt-PT" b="1" dirty="0" err="1" smtClean="0"/>
              <a:t>cont</a:t>
            </a:r>
            <a:r>
              <a:rPr lang="pt-PT" b="1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b="1" dirty="0" smtClean="0"/>
              <a:t>Oral</a:t>
            </a:r>
          </a:p>
          <a:p>
            <a:r>
              <a:rPr lang="pt-PT" dirty="0"/>
              <a:t>D</a:t>
            </a:r>
            <a:r>
              <a:rPr lang="pt-PT" dirty="0" smtClean="0"/>
              <a:t>iálogo entre o professor e aluno (júri)/turma</a:t>
            </a:r>
          </a:p>
          <a:p>
            <a:r>
              <a:rPr lang="pt-PT" dirty="0"/>
              <a:t>C</a:t>
            </a:r>
            <a:r>
              <a:rPr lang="pt-PT" dirty="0" smtClean="0"/>
              <a:t>onversa amigável com o aluno(conforto/regras)</a:t>
            </a:r>
          </a:p>
          <a:p>
            <a:r>
              <a:rPr lang="pt-PT" dirty="0"/>
              <a:t>D</a:t>
            </a:r>
            <a:r>
              <a:rPr lang="pt-PT" dirty="0" smtClean="0"/>
              <a:t>ar tempo de reflexão para o aluno</a:t>
            </a:r>
          </a:p>
          <a:p>
            <a:r>
              <a:rPr lang="pt-PT" dirty="0"/>
              <a:t>I</a:t>
            </a:r>
            <a:r>
              <a:rPr lang="pt-PT" dirty="0" smtClean="0"/>
              <a:t>ntercalar as perguntas de memória e de reflexão</a:t>
            </a:r>
          </a:p>
          <a:p>
            <a:r>
              <a:rPr lang="pt-PT" dirty="0"/>
              <a:t>I</a:t>
            </a:r>
            <a:r>
              <a:rPr lang="pt-PT" dirty="0" smtClean="0"/>
              <a:t>niciar por questões mais simples para as questões mais complexas, (NERCI, 1991)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 Tipos avaliação </a:t>
            </a:r>
            <a:r>
              <a:rPr lang="pt-PT" b="1" dirty="0" err="1" smtClean="0"/>
              <a:t>somativa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b="1" dirty="0" smtClean="0"/>
              <a:t>Escrita</a:t>
            </a:r>
          </a:p>
          <a:p>
            <a:r>
              <a:rPr lang="pt-PT" dirty="0" smtClean="0"/>
              <a:t>Simples resposta</a:t>
            </a:r>
          </a:p>
          <a:p>
            <a:r>
              <a:rPr lang="pt-PT" dirty="0" err="1" smtClean="0"/>
              <a:t>Falso-verdadeiro</a:t>
            </a:r>
            <a:endParaRPr lang="pt-PT" dirty="0" smtClean="0"/>
          </a:p>
          <a:p>
            <a:r>
              <a:rPr lang="pt-PT" dirty="0" smtClean="0"/>
              <a:t>Múltipla escolha</a:t>
            </a:r>
          </a:p>
          <a:p>
            <a:r>
              <a:rPr lang="pt-PT" dirty="0" smtClean="0"/>
              <a:t>Lacunas</a:t>
            </a:r>
          </a:p>
          <a:p>
            <a:r>
              <a:rPr lang="pt-PT" dirty="0" smtClean="0"/>
              <a:t>Enumeração</a:t>
            </a:r>
          </a:p>
          <a:p>
            <a:r>
              <a:rPr lang="pt-PT" dirty="0" smtClean="0"/>
              <a:t>Correspondência</a:t>
            </a:r>
          </a:p>
          <a:p>
            <a:r>
              <a:rPr lang="pt-PT" b="1" i="1" dirty="0" smtClean="0"/>
              <a:t>Dissertação (</a:t>
            </a:r>
            <a:r>
              <a:rPr lang="pt-PT" dirty="0" smtClean="0"/>
              <a:t>criatividade, organização e argumentação)</a:t>
            </a:r>
            <a:endParaRPr lang="en-US" b="1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Tipos avaliação </a:t>
            </a:r>
            <a:r>
              <a:rPr lang="pt-PT" b="1" dirty="0" err="1" smtClean="0"/>
              <a:t>somativa</a:t>
            </a:r>
            <a:r>
              <a:rPr lang="pt-PT" b="1" dirty="0" smtClean="0"/>
              <a:t>, </a:t>
            </a:r>
            <a:r>
              <a:rPr lang="pt-PT" b="1" dirty="0" err="1" smtClean="0"/>
              <a:t>cont</a:t>
            </a:r>
            <a:r>
              <a:rPr lang="pt-PT" b="1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Grelha das questões</a:t>
            </a:r>
          </a:p>
          <a:p>
            <a:r>
              <a:rPr lang="pt-PT" dirty="0" smtClean="0"/>
              <a:t>Temas não muito extensos</a:t>
            </a:r>
          </a:p>
          <a:p>
            <a:r>
              <a:rPr lang="pt-PT" dirty="0" smtClean="0"/>
              <a:t>As questões entendidas pelos alunos( três partes)</a:t>
            </a:r>
          </a:p>
          <a:p>
            <a:r>
              <a:rPr lang="pt-PT" dirty="0"/>
              <a:t>C</a:t>
            </a:r>
            <a:r>
              <a:rPr lang="pt-PT" dirty="0" smtClean="0"/>
              <a:t>orrecção das provas horizontal</a:t>
            </a:r>
          </a:p>
          <a:p>
            <a:r>
              <a:rPr lang="pt-PT" dirty="0" smtClean="0"/>
              <a:t>Evitar a identidade da prova antes da correcção</a:t>
            </a:r>
          </a:p>
          <a:p>
            <a:r>
              <a:rPr lang="pt-PT" dirty="0"/>
              <a:t>E</a:t>
            </a:r>
            <a:r>
              <a:rPr lang="pt-PT" dirty="0" smtClean="0"/>
              <a:t>vitar questões em cadeia ou com interdependência.</a:t>
            </a:r>
          </a:p>
          <a:p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>Aspectos a ter em conta (</a:t>
            </a:r>
            <a:r>
              <a:rPr lang="pt-PT" b="1" dirty="0" err="1" smtClean="0"/>
              <a:t>somativa</a:t>
            </a:r>
            <a:r>
              <a:rPr lang="pt-PT" b="1" dirty="0" smtClean="0"/>
              <a:t>)</a:t>
            </a:r>
            <a:r>
              <a:rPr lang="pt-PT" dirty="0" smtClean="0"/>
              <a:t/>
            </a:r>
            <a:br>
              <a:rPr lang="pt-PT" dirty="0" smtClean="0"/>
            </a:b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fluência">
  <a:themeElements>
    <a:clrScheme name="Confluê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fluê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fluê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1254</TotalTime>
  <Words>797</Words>
  <Application>Microsoft Office PowerPoint</Application>
  <PresentationFormat>Apresentação no Ecrã (4:3)</PresentationFormat>
  <Paragraphs>114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5" baseType="lpstr">
      <vt:lpstr>Confluência</vt:lpstr>
      <vt:lpstr>Tema </vt:lpstr>
      <vt:lpstr> Índice  </vt:lpstr>
      <vt:lpstr>Conceito da avaliação</vt:lpstr>
      <vt:lpstr>Conceito, cont.</vt:lpstr>
      <vt:lpstr> Tipos de avaliação </vt:lpstr>
      <vt:lpstr>Tipos de avaliação, cont.</vt:lpstr>
      <vt:lpstr>  Tipos avaliação somativa  </vt:lpstr>
      <vt:lpstr>Tipos avaliação somativa, cont.</vt:lpstr>
      <vt:lpstr>Aspectos a ter em conta (somativa) </vt:lpstr>
      <vt:lpstr>Avaliação formativa</vt:lpstr>
      <vt:lpstr> Técnicas  </vt:lpstr>
      <vt:lpstr>  Técnicas, cont. </vt:lpstr>
      <vt:lpstr> Técnicas, cont. </vt:lpstr>
      <vt:lpstr>   Técnicas, cont.  </vt:lpstr>
      <vt:lpstr>Avaliação no contexto da AM </vt:lpstr>
      <vt:lpstr>Avaliação no contexto da AM, cont. </vt:lpstr>
      <vt:lpstr>Avaliação no contexto da AM, cont. </vt:lpstr>
      <vt:lpstr>Avaliação no contexto da AM, cont. </vt:lpstr>
      <vt:lpstr>Avaliação no contexto da AM, cont.</vt:lpstr>
      <vt:lpstr>Avaliação no contexto da AM, cont.</vt:lpstr>
      <vt:lpstr>Avaliação no contexto da AM, cont.</vt:lpstr>
      <vt:lpstr>Avaliação no contexto da AM </vt:lpstr>
      <vt:lpstr>Bibliografia</vt:lpstr>
      <vt:lpstr>Fim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</dc:title>
  <dc:creator>F. Franze</dc:creator>
  <cp:lastModifiedBy>Dp</cp:lastModifiedBy>
  <cp:revision>50</cp:revision>
  <dcterms:created xsi:type="dcterms:W3CDTF">2017-02-21T17:45:16Z</dcterms:created>
  <dcterms:modified xsi:type="dcterms:W3CDTF">2017-02-22T15:05:34Z</dcterms:modified>
</cp:coreProperties>
</file>