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800" r:id="rId2"/>
  </p:sldMasterIdLst>
  <p:notesMasterIdLst>
    <p:notesMasterId r:id="rId28"/>
  </p:notesMasterIdLst>
  <p:handoutMasterIdLst>
    <p:handoutMasterId r:id="rId29"/>
  </p:handoutMasterIdLst>
  <p:sldIdLst>
    <p:sldId id="283" r:id="rId3"/>
    <p:sldId id="284" r:id="rId4"/>
    <p:sldId id="260" r:id="rId5"/>
    <p:sldId id="261" r:id="rId6"/>
    <p:sldId id="262" r:id="rId7"/>
    <p:sldId id="263" r:id="rId8"/>
    <p:sldId id="268" r:id="rId9"/>
    <p:sldId id="269" r:id="rId10"/>
    <p:sldId id="285" r:id="rId11"/>
    <p:sldId id="266" r:id="rId12"/>
    <p:sldId id="265" r:id="rId13"/>
    <p:sldId id="270" r:id="rId14"/>
    <p:sldId id="271" r:id="rId15"/>
    <p:sldId id="264" r:id="rId16"/>
    <p:sldId id="274" r:id="rId17"/>
    <p:sldId id="273" r:id="rId18"/>
    <p:sldId id="275" r:id="rId19"/>
    <p:sldId id="276" r:id="rId20"/>
    <p:sldId id="272" r:id="rId21"/>
    <p:sldId id="280" r:id="rId22"/>
    <p:sldId id="281" r:id="rId23"/>
    <p:sldId id="277" r:id="rId24"/>
    <p:sldId id="278" r:id="rId25"/>
    <p:sldId id="282" r:id="rId26"/>
    <p:sldId id="279" r:id="rId27"/>
  </p:sldIdLst>
  <p:sldSz cx="9144000" cy="5143500" type="screen16x9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E828"/>
    <a:srgbClr val="FF3399"/>
    <a:srgbClr val="119F11"/>
    <a:srgbClr val="FBFBFB"/>
    <a:srgbClr val="720000"/>
    <a:srgbClr val="310000"/>
    <a:srgbClr val="670000"/>
    <a:srgbClr val="370000"/>
    <a:srgbClr val="400000"/>
    <a:srgbClr val="E8E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584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5" d="100"/>
          <a:sy n="45" d="100"/>
        </p:scale>
        <p:origin x="-2784" y="-82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12B6A-E47F-439A-9D99-EE5610DE56D7}" type="datetimeFigureOut">
              <a:rPr lang="pt-PT" smtClean="0"/>
              <a:pPr/>
              <a:t>15-02-2017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E071B-2AB1-4AFB-8AAC-F6A99B97930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063517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37544-26D9-49A6-BB2D-928395987FB7}" type="datetimeFigureOut">
              <a:rPr lang="pt-PT" smtClean="0"/>
              <a:pPr/>
              <a:t>15-02-2017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7086-8876-4D12-8ED6-BF7CDD3FBC0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8379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25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7086-8876-4D12-8ED6-BF7CDD3FBC06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10000"/>
            </a:gs>
            <a:gs pos="0">
              <a:srgbClr val="720000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s://www.portaldocidadao.pt/image/journal/article?img_id=33631404&amp;t=143801346824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1740666" y="1942887"/>
            <a:ext cx="4589585" cy="110825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7F7F7F"/>
          </a:solidFill>
          <a:latin typeface="Gill Sans Light"/>
          <a:ea typeface="MS PGothic" pitchFamily="34" charset="-128"/>
          <a:cs typeface="Gill Sans Light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Gill Sans Light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linha.png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4718050"/>
            <a:ext cx="7199312" cy="1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AutoShape 6" descr="https://www.portaldocidadao.pt/image/journal/article?img_id=33631404&amp;t=1438013468243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62472" name="Picture 8" descr="https://www.portaldocidadao.pt/image/journal/article?img_id=33631404&amp;t=143801346824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6034087" y="1608140"/>
            <a:ext cx="4718048" cy="1501774"/>
          </a:xfrm>
          <a:prstGeom prst="rect">
            <a:avLst/>
          </a:prstGeom>
          <a:noFill/>
        </p:spPr>
      </p:pic>
      <p:pic>
        <p:nvPicPr>
          <p:cNvPr id="10" name="Picture 5" descr="P1010804"/>
          <p:cNvPicPr>
            <a:picLocks noChangeAspect="1" noChangeArrowheads="1"/>
          </p:cNvPicPr>
          <p:nvPr userDrawn="1"/>
        </p:nvPicPr>
        <p:blipFill>
          <a:blip r:embed="rId5" cstate="print">
            <a:lum bright="66000" contrast="-78000"/>
          </a:blip>
          <a:srcRect/>
          <a:stretch>
            <a:fillRect/>
          </a:stretch>
        </p:blipFill>
        <p:spPr bwMode="auto">
          <a:xfrm>
            <a:off x="460376" y="160338"/>
            <a:ext cx="7181848" cy="444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270660" y="266700"/>
            <a:ext cx="7587590" cy="286232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</a:rPr>
              <a:t>ACADEMIA MILITAR MARECHAL SAMORA MACHEL</a:t>
            </a:r>
          </a:p>
          <a:p>
            <a:pPr algn="ctr"/>
            <a:endParaRPr lang="pt-PT" sz="2800" dirty="0" smtClean="0">
              <a:solidFill>
                <a:schemeClr val="bg1"/>
              </a:solidFill>
            </a:endParaRPr>
          </a:p>
          <a:p>
            <a:pPr algn="ctr"/>
            <a:r>
              <a:rPr lang="pt-PT" sz="2800" dirty="0" smtClean="0">
                <a:solidFill>
                  <a:schemeClr val="bg1"/>
                </a:solidFill>
              </a:rPr>
              <a:t>COOPERAÇÃO TÉCNICO-MILITAR PORTUGUESA</a:t>
            </a:r>
          </a:p>
          <a:p>
            <a:pPr algn="ctr"/>
            <a:r>
              <a:rPr lang="pt-PT" dirty="0" smtClean="0">
                <a:solidFill>
                  <a:schemeClr val="bg1"/>
                </a:solidFill>
              </a:rPr>
              <a:t>PROJETO 2</a:t>
            </a:r>
          </a:p>
          <a:p>
            <a:pPr algn="ctr"/>
            <a:endParaRPr lang="pt-PT" dirty="0" smtClean="0">
              <a:solidFill>
                <a:schemeClr val="bg1"/>
              </a:solidFill>
            </a:endParaRPr>
          </a:p>
          <a:p>
            <a:pPr algn="ctr"/>
            <a:r>
              <a:rPr lang="pt-PT" dirty="0" smtClean="0">
                <a:solidFill>
                  <a:schemeClr val="bg1"/>
                </a:solidFill>
              </a:rPr>
              <a:t>Formação de Formadores</a:t>
            </a:r>
          </a:p>
          <a:p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70660" y="3367025"/>
            <a:ext cx="7587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Workshop de Técnicas de Formação</a:t>
            </a:r>
          </a:p>
          <a:p>
            <a:pPr algn="ctr"/>
            <a:r>
              <a:rPr lang="pt-PT" dirty="0" smtClean="0">
                <a:solidFill>
                  <a:schemeClr val="bg1"/>
                </a:solidFill>
              </a:rPr>
              <a:t>14 a 23 de  Fevereiro de 2017</a:t>
            </a: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181659" y="1125914"/>
            <a:ext cx="780796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PT" b="1" dirty="0">
                <a:solidFill>
                  <a:srgbClr val="FFFF66"/>
                </a:solidFill>
              </a:rPr>
              <a:t>	</a:t>
            </a:r>
            <a:r>
              <a:rPr lang="pt-PT" sz="2000" b="1" dirty="0">
                <a:solidFill>
                  <a:srgbClr val="FFFF66"/>
                </a:solidFill>
              </a:rPr>
              <a:t>Decomposição do cargo em tarefas e em que circunstâncias são desempenhadas.</a:t>
            </a:r>
          </a:p>
          <a:p>
            <a:pPr marL="457200" indent="-457200">
              <a:spcBef>
                <a:spcPct val="50000"/>
              </a:spcBef>
            </a:pPr>
            <a:r>
              <a:rPr lang="pt-PT" sz="2000" b="1" dirty="0">
                <a:solidFill>
                  <a:srgbClr val="FFFF66"/>
                </a:solidFill>
              </a:rPr>
              <a:t>	Obter informação sobre: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000" b="1" dirty="0">
                <a:solidFill>
                  <a:schemeClr val="bg1"/>
                </a:solidFill>
              </a:rPr>
              <a:t>Quem deve ser </a:t>
            </a:r>
            <a:r>
              <a:rPr lang="pt-PT" sz="2000" b="1" dirty="0" smtClean="0">
                <a:solidFill>
                  <a:schemeClr val="bg1"/>
                </a:solidFill>
              </a:rPr>
              <a:t>formado;</a:t>
            </a:r>
            <a:endParaRPr lang="pt-PT" sz="2000" b="1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000" b="1" dirty="0">
                <a:solidFill>
                  <a:schemeClr val="bg1"/>
                </a:solidFill>
              </a:rPr>
              <a:t>Para fazer o </a:t>
            </a:r>
            <a:r>
              <a:rPr lang="pt-PT" sz="2000" b="1" dirty="0" smtClean="0">
                <a:solidFill>
                  <a:schemeClr val="bg1"/>
                </a:solidFill>
              </a:rPr>
              <a:t>quê;</a:t>
            </a:r>
            <a:endParaRPr lang="pt-PT" sz="2000" b="1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000" b="1" dirty="0">
                <a:solidFill>
                  <a:schemeClr val="bg1"/>
                </a:solidFill>
              </a:rPr>
              <a:t>Qual o nível de </a:t>
            </a:r>
            <a:r>
              <a:rPr lang="pt-PT" sz="2000" b="1" dirty="0" smtClean="0">
                <a:solidFill>
                  <a:schemeClr val="bg1"/>
                </a:solidFill>
              </a:rPr>
              <a:t>perfeição;</a:t>
            </a:r>
            <a:endParaRPr lang="pt-PT" sz="2000" b="1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000" b="1" dirty="0">
                <a:solidFill>
                  <a:schemeClr val="bg1"/>
                </a:solidFill>
              </a:rPr>
              <a:t>Onde deve ser feita a </a:t>
            </a:r>
            <a:r>
              <a:rPr lang="pt-PT" sz="2000" b="1" dirty="0" smtClean="0">
                <a:solidFill>
                  <a:schemeClr val="bg1"/>
                </a:solidFill>
              </a:rPr>
              <a:t>formação;</a:t>
            </a:r>
            <a:endParaRPr lang="pt-PT" sz="2000" b="1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000" b="1" dirty="0" smtClean="0">
                <a:solidFill>
                  <a:schemeClr val="bg1"/>
                </a:solidFill>
              </a:rPr>
              <a:t>Dias </a:t>
            </a:r>
            <a:r>
              <a:rPr lang="pt-PT" sz="2000" b="1" dirty="0">
                <a:solidFill>
                  <a:schemeClr val="bg1"/>
                </a:solidFill>
              </a:rPr>
              <a:t>de Formação </a:t>
            </a:r>
            <a:r>
              <a:rPr lang="pt-PT" sz="2000" b="1" dirty="0" smtClean="0">
                <a:solidFill>
                  <a:schemeClr val="bg1"/>
                </a:solidFill>
              </a:rPr>
              <a:t>necessários;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63963" y="249375"/>
            <a:ext cx="4754338" cy="800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762000"/>
            <a:r>
              <a:rPr lang="pt-P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 de funções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539589" y="1783150"/>
            <a:ext cx="701064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dirty="0" smtClean="0">
                <a:solidFill>
                  <a:srgbClr val="FFFF66"/>
                </a:solidFill>
              </a:rPr>
              <a:t>Elaboração </a:t>
            </a:r>
            <a:r>
              <a:rPr lang="pt-PT" dirty="0">
                <a:solidFill>
                  <a:srgbClr val="FFFF66"/>
                </a:solidFill>
              </a:rPr>
              <a:t>de listas de tarefas sob a forma de </a:t>
            </a:r>
            <a:r>
              <a:rPr lang="pt-PT" dirty="0" smtClean="0">
                <a:solidFill>
                  <a:srgbClr val="FFFF66"/>
                </a:solidFill>
              </a:rPr>
              <a:t>objetivo </a:t>
            </a:r>
            <a:r>
              <a:rPr lang="pt-PT" dirty="0">
                <a:solidFill>
                  <a:srgbClr val="FFFF66"/>
                </a:solidFill>
              </a:rPr>
              <a:t>para as quais o pessoal terá que ser </a:t>
            </a:r>
            <a:r>
              <a:rPr lang="pt-PT" dirty="0" smtClean="0">
                <a:solidFill>
                  <a:srgbClr val="FFFF66"/>
                </a:solidFill>
              </a:rPr>
              <a:t>treinado;</a:t>
            </a:r>
          </a:p>
          <a:p>
            <a:pPr algn="just">
              <a:spcBef>
                <a:spcPct val="50000"/>
              </a:spcBef>
            </a:pPr>
            <a:endParaRPr lang="pt-PT" dirty="0" smtClean="0">
              <a:solidFill>
                <a:srgbClr val="FFFF66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pt-PT" dirty="0" smtClean="0">
                <a:solidFill>
                  <a:srgbClr val="FFFF66"/>
                </a:solidFill>
              </a:rPr>
              <a:t>Identificação </a:t>
            </a:r>
            <a:r>
              <a:rPr lang="pt-PT" dirty="0">
                <a:solidFill>
                  <a:srgbClr val="FFFF66"/>
                </a:solidFill>
              </a:rPr>
              <a:t>das </a:t>
            </a:r>
            <a:r>
              <a:rPr lang="pt-PT" dirty="0" smtClean="0">
                <a:solidFill>
                  <a:srgbClr val="FFFF66"/>
                </a:solidFill>
              </a:rPr>
              <a:t>tarefas consideradas </a:t>
            </a:r>
            <a:r>
              <a:rPr lang="pt-PT" dirty="0">
                <a:solidFill>
                  <a:srgbClr val="FFFF66"/>
                </a:solidFill>
              </a:rPr>
              <a:t>criticas e </a:t>
            </a:r>
            <a:r>
              <a:rPr lang="pt-PT" dirty="0" smtClean="0">
                <a:solidFill>
                  <a:srgbClr val="FFFF66"/>
                </a:solidFill>
              </a:rPr>
              <a:t>necessárias (por </a:t>
            </a:r>
            <a:r>
              <a:rPr lang="pt-PT" dirty="0">
                <a:solidFill>
                  <a:srgbClr val="FFFF66"/>
                </a:solidFill>
              </a:rPr>
              <a:t>exemplo, </a:t>
            </a:r>
            <a:r>
              <a:rPr lang="pt-PT" i="1" dirty="0" smtClean="0">
                <a:solidFill>
                  <a:schemeClr val="bg1"/>
                </a:solidFill>
              </a:rPr>
              <a:t>“</a:t>
            </a:r>
            <a:r>
              <a:rPr lang="pt-PT" i="1" dirty="0">
                <a:solidFill>
                  <a:schemeClr val="bg1"/>
                </a:solidFill>
              </a:rPr>
              <a:t>Treino – </a:t>
            </a:r>
            <a:r>
              <a:rPr lang="pt-PT" i="1" dirty="0" err="1">
                <a:solidFill>
                  <a:schemeClr val="bg1"/>
                </a:solidFill>
              </a:rPr>
              <a:t>On</a:t>
            </a:r>
            <a:r>
              <a:rPr lang="pt-PT" i="1" dirty="0">
                <a:solidFill>
                  <a:schemeClr val="bg1"/>
                </a:solidFill>
              </a:rPr>
              <a:t> - Job</a:t>
            </a:r>
            <a:r>
              <a:rPr lang="pt-PT" dirty="0" smtClean="0">
                <a:solidFill>
                  <a:schemeClr val="bg1"/>
                </a:solidFill>
              </a:rPr>
              <a:t>”).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539588" y="415625"/>
            <a:ext cx="6868142" cy="800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762000"/>
            <a:r>
              <a:rPr lang="pt-PT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Seleção </a:t>
            </a:r>
            <a:r>
              <a:rPr lang="pt-P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análise de tarefas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(Modelo)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66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66"/>
                </a:solidFill>
              </a:rPr>
              <a:t>OBJETIVOS</a:t>
            </a:r>
            <a:endParaRPr lang="pt-PT" sz="1400" dirty="0">
              <a:solidFill>
                <a:srgbClr val="FFFF66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FFFF00"/>
                </a:solidFill>
              </a:rPr>
              <a:t>SELEÇÃO </a:t>
            </a:r>
            <a:r>
              <a:rPr lang="pt-PT" sz="1400" b="1" dirty="0">
                <a:solidFill>
                  <a:srgbClr val="FFFF00"/>
                </a:solidFill>
              </a:rPr>
              <a:t>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22850"/>
            <a:ext cx="7974216" cy="5037524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00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00"/>
                </a:solidFill>
              </a:rPr>
              <a:t>OBJETIVOS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SELECÇÃO 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1355086" y="819093"/>
            <a:ext cx="1446489" cy="856594"/>
            <a:chOff x="884" y="1207"/>
            <a:chExt cx="4083" cy="2851"/>
          </a:xfrm>
        </p:grpSpPr>
        <p:graphicFrame>
          <p:nvGraphicFramePr>
            <p:cNvPr id="38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4" y="1207"/>
            <a:ext cx="3991" cy="2851"/>
          </p:xfrm>
          <a:graphic>
            <a:graphicData uri="http://schemas.openxmlformats.org/presentationml/2006/ole">
              <p:oleObj spid="_x0000_s5122" name="Microsoft ClipArt Gallery" r:id="rId4" imgW="7808760" imgH="5732280" progId="">
                <p:embed/>
              </p:oleObj>
            </a:graphicData>
          </a:graphic>
        </p:graphicFrame>
        <p:grpSp>
          <p:nvGrpSpPr>
            <p:cNvPr id="39" name="Group 20"/>
            <p:cNvGrpSpPr>
              <a:grpSpLocks/>
            </p:cNvGrpSpPr>
            <p:nvPr/>
          </p:nvGrpSpPr>
          <p:grpSpPr bwMode="auto">
            <a:xfrm>
              <a:off x="884" y="1235"/>
              <a:ext cx="4083" cy="2560"/>
              <a:chOff x="884" y="1235"/>
              <a:chExt cx="4083" cy="2560"/>
            </a:xfrm>
          </p:grpSpPr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2236" y="2212"/>
                <a:ext cx="269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ASF</a:t>
                </a:r>
                <a:endParaRPr lang="en-US" sz="1100" b="1" dirty="0">
                  <a:solidFill>
                    <a:srgbClr val="11111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41" name="Group 22"/>
              <p:cNvGrpSpPr>
                <a:grpSpLocks/>
              </p:cNvGrpSpPr>
              <p:nvPr/>
            </p:nvGrpSpPr>
            <p:grpSpPr bwMode="auto">
              <a:xfrm>
                <a:off x="884" y="1235"/>
                <a:ext cx="4083" cy="2560"/>
                <a:chOff x="930" y="1235"/>
                <a:chExt cx="4083" cy="2560"/>
              </a:xfrm>
            </p:grpSpPr>
            <p:sp>
              <p:nvSpPr>
                <p:cNvPr id="42" name="Rectangle 2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244" y="1483"/>
                  <a:ext cx="1498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PT" sz="600" b="1" dirty="0" err="1">
                      <a:solidFill>
                        <a:srgbClr val="111111"/>
                      </a:solidFill>
                    </a:rPr>
                    <a:t>Concepção</a:t>
                  </a:r>
                  <a:endParaRPr lang="pt-PT" sz="600" b="1" dirty="0">
                    <a:solidFill>
                      <a:srgbClr val="111111"/>
                    </a:solidFill>
                  </a:endParaRPr>
                </a:p>
              </p:txBody>
            </p:sp>
            <p:sp>
              <p:nvSpPr>
                <p:cNvPr id="43" name="Rectangle 24"/>
                <p:cNvSpPr>
                  <a:spLocks noChangeArrowheads="1"/>
                </p:cNvSpPr>
                <p:nvPr/>
              </p:nvSpPr>
              <p:spPr bwMode="auto">
                <a:xfrm>
                  <a:off x="3107" y="3336"/>
                  <a:ext cx="19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Implementação</a:t>
                  </a:r>
                </a:p>
              </p:txBody>
            </p:sp>
            <p:sp>
              <p:nvSpPr>
                <p:cNvPr id="44" name="Rectangle 25"/>
                <p:cNvSpPr>
                  <a:spLocks noChangeArrowheads="1"/>
                </p:cNvSpPr>
                <p:nvPr/>
              </p:nvSpPr>
              <p:spPr bwMode="auto">
                <a:xfrm>
                  <a:off x="930" y="3245"/>
                  <a:ext cx="13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Avaliação</a:t>
                  </a:r>
                </a:p>
              </p:txBody>
            </p:sp>
            <p:sp>
              <p:nvSpPr>
                <p:cNvPr id="45" name="Rectangle 26"/>
                <p:cNvSpPr>
                  <a:spLocks noChangeArrowheads="1"/>
                </p:cNvSpPr>
                <p:nvPr/>
              </p:nvSpPr>
              <p:spPr bwMode="auto">
                <a:xfrm>
                  <a:off x="1066" y="1658"/>
                  <a:ext cx="1633" cy="6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Análise</a:t>
                  </a:r>
                </a:p>
              </p:txBody>
            </p:sp>
            <p:sp>
              <p:nvSpPr>
                <p:cNvPr id="4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33" y="1235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8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0" y="1298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641906" y="1472250"/>
            <a:ext cx="8502093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PT" sz="3200" dirty="0">
                <a:solidFill>
                  <a:srgbClr val="FFFF66"/>
                </a:solidFill>
              </a:rPr>
              <a:t>	</a:t>
            </a:r>
            <a:r>
              <a:rPr lang="pt-PT" dirty="0">
                <a:solidFill>
                  <a:srgbClr val="FFFF66"/>
                </a:solidFill>
              </a:rPr>
              <a:t>Com base nas tarefas anteriormente levantadas , </a:t>
            </a:r>
            <a:r>
              <a:rPr lang="pt-PT" dirty="0" smtClean="0">
                <a:solidFill>
                  <a:srgbClr val="FFFF66"/>
                </a:solidFill>
              </a:rPr>
              <a:t>são definidos </a:t>
            </a:r>
            <a:r>
              <a:rPr lang="pt-PT" dirty="0">
                <a:solidFill>
                  <a:srgbClr val="FFFF66"/>
                </a:solidFill>
              </a:rPr>
              <a:t>os </a:t>
            </a:r>
            <a:r>
              <a:rPr lang="pt-PT" dirty="0" smtClean="0">
                <a:solidFill>
                  <a:srgbClr val="FFFF66"/>
                </a:solidFill>
              </a:rPr>
              <a:t>Objetivos </a:t>
            </a:r>
            <a:r>
              <a:rPr lang="pt-PT" dirty="0">
                <a:solidFill>
                  <a:srgbClr val="FFFF66"/>
                </a:solidFill>
              </a:rPr>
              <a:t>de treino que englobam 3 componentes: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AÇÃO</a:t>
            </a:r>
            <a:r>
              <a:rPr lang="pt-PT" sz="2400" dirty="0" smtClean="0">
                <a:solidFill>
                  <a:schemeClr val="bg1"/>
                </a:solidFill>
              </a:rPr>
              <a:t>- </a:t>
            </a:r>
            <a:r>
              <a:rPr lang="pt-PT" sz="2400" dirty="0">
                <a:solidFill>
                  <a:schemeClr val="bg1"/>
                </a:solidFill>
              </a:rPr>
              <a:t>aquilo que o aluno terá de ser capaz de </a:t>
            </a:r>
            <a:r>
              <a:rPr lang="pt-PT" sz="2400" dirty="0" smtClean="0">
                <a:solidFill>
                  <a:schemeClr val="bg1"/>
                </a:solidFill>
              </a:rPr>
              <a:t>efetuar;</a:t>
            </a:r>
            <a:endParaRPr lang="pt-PT" sz="2400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CONDIÇÕES</a:t>
            </a:r>
            <a:r>
              <a:rPr lang="pt-PT" sz="2400" dirty="0">
                <a:solidFill>
                  <a:schemeClr val="bg1"/>
                </a:solidFill>
              </a:rPr>
              <a:t>- as condições sob as quais decorrerá a </a:t>
            </a:r>
            <a:r>
              <a:rPr lang="pt-PT" sz="2400" dirty="0" smtClean="0">
                <a:solidFill>
                  <a:schemeClr val="bg1"/>
                </a:solidFill>
              </a:rPr>
              <a:t>ação;</a:t>
            </a:r>
            <a:endParaRPr lang="pt-PT" sz="2400" dirty="0">
              <a:solidFill>
                <a:schemeClr val="bg1"/>
              </a:solidFill>
            </a:endParaRP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pt-PT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PADRÕES</a:t>
            </a:r>
            <a:r>
              <a:rPr lang="pt-PT" sz="2400" dirty="0">
                <a:solidFill>
                  <a:schemeClr val="bg1"/>
                </a:solidFill>
              </a:rPr>
              <a:t>- os níveis aceitáveis de </a:t>
            </a:r>
            <a:r>
              <a:rPr lang="pt-PT" sz="2400" dirty="0" smtClean="0">
                <a:solidFill>
                  <a:schemeClr val="bg1"/>
                </a:solidFill>
              </a:rPr>
              <a:t>desempenho;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27713" y="368125"/>
            <a:ext cx="5965617" cy="800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Definição dos objectivos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79"/>
          <p:cNvSpPr txBox="1">
            <a:spLocks noChangeArrowheads="1"/>
          </p:cNvSpPr>
          <p:nvPr/>
        </p:nvSpPr>
        <p:spPr bwMode="auto">
          <a:xfrm>
            <a:off x="973138" y="2042250"/>
            <a:ext cx="8170862" cy="207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PT" dirty="0">
                <a:solidFill>
                  <a:srgbClr val="FFFF66"/>
                </a:solidFill>
              </a:rPr>
              <a:t>Conteúdos a ministrar para atingir os </a:t>
            </a:r>
            <a:r>
              <a:rPr lang="pt-PT" dirty="0" smtClean="0">
                <a:solidFill>
                  <a:srgbClr val="FFFF66"/>
                </a:solidFill>
              </a:rPr>
              <a:t>objetivos propostos;</a:t>
            </a:r>
            <a:endParaRPr lang="pt-PT" dirty="0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PT" dirty="0" smtClean="0">
                <a:solidFill>
                  <a:srgbClr val="FFFF66"/>
                </a:solidFill>
              </a:rPr>
              <a:t>Sequência </a:t>
            </a:r>
            <a:r>
              <a:rPr lang="pt-PT" dirty="0">
                <a:solidFill>
                  <a:srgbClr val="FFFF66"/>
                </a:solidFill>
              </a:rPr>
              <a:t>dos </a:t>
            </a:r>
            <a:r>
              <a:rPr lang="pt-PT" dirty="0" smtClean="0">
                <a:solidFill>
                  <a:srgbClr val="FFFF66"/>
                </a:solidFill>
              </a:rPr>
              <a:t>objetivos;</a:t>
            </a:r>
            <a:endParaRPr lang="pt-PT" dirty="0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PT" dirty="0" smtClean="0">
                <a:solidFill>
                  <a:srgbClr val="FFFF66"/>
                </a:solidFill>
              </a:rPr>
              <a:t>Definição </a:t>
            </a:r>
            <a:r>
              <a:rPr lang="pt-PT" dirty="0">
                <a:solidFill>
                  <a:srgbClr val="FFFF66"/>
                </a:solidFill>
              </a:rPr>
              <a:t>dos tempos escolares por </a:t>
            </a:r>
            <a:r>
              <a:rPr lang="pt-PT" dirty="0" smtClean="0">
                <a:solidFill>
                  <a:srgbClr val="FFFF66"/>
                </a:solidFill>
              </a:rPr>
              <a:t>Objetivo;</a:t>
            </a:r>
            <a:endParaRPr lang="pt-PT" dirty="0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pt-PT" sz="3200" dirty="0">
              <a:solidFill>
                <a:srgbClr val="FFFF66"/>
              </a:solidFill>
            </a:endParaRPr>
          </a:p>
        </p:txBody>
      </p:sp>
      <p:sp>
        <p:nvSpPr>
          <p:cNvPr id="5" name="Text Box 77"/>
          <p:cNvSpPr txBox="1">
            <a:spLocks noChangeArrowheads="1"/>
          </p:cNvSpPr>
          <p:nvPr/>
        </p:nvSpPr>
        <p:spPr bwMode="auto">
          <a:xfrm>
            <a:off x="1325838" y="581875"/>
            <a:ext cx="6868129" cy="800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762000"/>
            <a:r>
              <a:rPr lang="pt-PT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Determinação de Conteúdos</a:t>
            </a:r>
            <a:endParaRPr lang="pt-PT" sz="5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87088" y="388825"/>
            <a:ext cx="6784995" cy="70788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762000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Seleção </a:t>
            </a:r>
            <a:r>
              <a:rPr lang="pt-P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dos Métodos e Meios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44588" y="2349500"/>
            <a:ext cx="7224382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PT" sz="3200" dirty="0" smtClean="0">
                <a:solidFill>
                  <a:srgbClr val="FFFF66"/>
                </a:solidFill>
              </a:rPr>
              <a:t>Seleção </a:t>
            </a:r>
            <a:r>
              <a:rPr lang="pt-PT" sz="3200" dirty="0">
                <a:solidFill>
                  <a:srgbClr val="FFFF66"/>
                </a:solidFill>
              </a:rPr>
              <a:t>dos métodos de ensino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t-PT" sz="32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 sz="3200" dirty="0" smtClean="0">
                <a:solidFill>
                  <a:srgbClr val="FFFF66"/>
                </a:solidFill>
              </a:rPr>
              <a:t>Seleção </a:t>
            </a:r>
            <a:r>
              <a:rPr lang="pt-PT" sz="3200" dirty="0">
                <a:solidFill>
                  <a:srgbClr val="FFFF66"/>
                </a:solidFill>
              </a:rPr>
              <a:t>dos meios e ajudas </a:t>
            </a:r>
            <a:r>
              <a:rPr lang="pt-PT" sz="3200" dirty="0" smtClean="0">
                <a:solidFill>
                  <a:srgbClr val="FFFF66"/>
                </a:solidFill>
              </a:rPr>
              <a:t>didáticas</a:t>
            </a:r>
            <a:endParaRPr lang="pt-PT" sz="32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214774" y="22849"/>
            <a:ext cx="7929225" cy="5120651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(Modelo)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66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66"/>
                </a:solidFill>
              </a:rPr>
              <a:t>OBJETIVOS</a:t>
            </a:r>
            <a:endParaRPr lang="pt-PT" sz="1400" dirty="0">
              <a:solidFill>
                <a:srgbClr val="FFFF66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FFFF00"/>
                </a:solidFill>
              </a:rPr>
              <a:t>SELEÇÃO </a:t>
            </a:r>
            <a:r>
              <a:rPr lang="pt-PT" sz="1400" b="1" dirty="0">
                <a:solidFill>
                  <a:srgbClr val="FFFF00"/>
                </a:solidFill>
              </a:rPr>
              <a:t>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7536000" y="791751"/>
            <a:ext cx="1446489" cy="856594"/>
            <a:chOff x="884" y="1207"/>
            <a:chExt cx="4083" cy="2851"/>
          </a:xfrm>
        </p:grpSpPr>
        <p:graphicFrame>
          <p:nvGraphicFramePr>
            <p:cNvPr id="38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4" y="1207"/>
            <a:ext cx="3991" cy="2851"/>
          </p:xfrm>
          <a:graphic>
            <a:graphicData uri="http://schemas.openxmlformats.org/presentationml/2006/ole">
              <p:oleObj spid="_x0000_s6146" name="Microsoft ClipArt Gallery" r:id="rId4" imgW="7808760" imgH="5732280" progId="">
                <p:embed/>
              </p:oleObj>
            </a:graphicData>
          </a:graphic>
        </p:graphicFrame>
        <p:grpSp>
          <p:nvGrpSpPr>
            <p:cNvPr id="39" name="Group 20"/>
            <p:cNvGrpSpPr>
              <a:grpSpLocks/>
            </p:cNvGrpSpPr>
            <p:nvPr/>
          </p:nvGrpSpPr>
          <p:grpSpPr bwMode="auto">
            <a:xfrm>
              <a:off x="884" y="1235"/>
              <a:ext cx="4083" cy="2560"/>
              <a:chOff x="884" y="1235"/>
              <a:chExt cx="4083" cy="2560"/>
            </a:xfrm>
          </p:grpSpPr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2236" y="2212"/>
                <a:ext cx="269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ASF</a:t>
                </a:r>
                <a:endParaRPr lang="en-US" sz="1100" b="1" dirty="0">
                  <a:solidFill>
                    <a:srgbClr val="11111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41" name="Group 22"/>
              <p:cNvGrpSpPr>
                <a:grpSpLocks/>
              </p:cNvGrpSpPr>
              <p:nvPr/>
            </p:nvGrpSpPr>
            <p:grpSpPr bwMode="auto">
              <a:xfrm>
                <a:off x="884" y="1235"/>
                <a:ext cx="4083" cy="2560"/>
                <a:chOff x="930" y="1235"/>
                <a:chExt cx="4083" cy="2560"/>
              </a:xfrm>
            </p:grpSpPr>
            <p:sp>
              <p:nvSpPr>
                <p:cNvPr id="42" name="Rectangle 2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244" y="1483"/>
                  <a:ext cx="1498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PT" sz="600" b="1" dirty="0" err="1">
                      <a:solidFill>
                        <a:srgbClr val="111111"/>
                      </a:solidFill>
                    </a:rPr>
                    <a:t>Concepção</a:t>
                  </a:r>
                  <a:endParaRPr lang="pt-PT" sz="600" b="1" dirty="0">
                    <a:solidFill>
                      <a:srgbClr val="111111"/>
                    </a:solidFill>
                  </a:endParaRPr>
                </a:p>
              </p:txBody>
            </p:sp>
            <p:sp>
              <p:nvSpPr>
                <p:cNvPr id="43" name="Rectangle 24"/>
                <p:cNvSpPr>
                  <a:spLocks noChangeArrowheads="1"/>
                </p:cNvSpPr>
                <p:nvPr/>
              </p:nvSpPr>
              <p:spPr bwMode="auto">
                <a:xfrm>
                  <a:off x="3107" y="3336"/>
                  <a:ext cx="19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Implementação</a:t>
                  </a:r>
                </a:p>
              </p:txBody>
            </p:sp>
            <p:sp>
              <p:nvSpPr>
                <p:cNvPr id="44" name="Rectangle 25"/>
                <p:cNvSpPr>
                  <a:spLocks noChangeArrowheads="1"/>
                </p:cNvSpPr>
                <p:nvPr/>
              </p:nvSpPr>
              <p:spPr bwMode="auto">
                <a:xfrm>
                  <a:off x="930" y="3245"/>
                  <a:ext cx="13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Avaliação</a:t>
                  </a:r>
                </a:p>
              </p:txBody>
            </p:sp>
            <p:sp>
              <p:nvSpPr>
                <p:cNvPr id="45" name="Rectangle 26"/>
                <p:cNvSpPr>
                  <a:spLocks noChangeArrowheads="1"/>
                </p:cNvSpPr>
                <p:nvPr/>
              </p:nvSpPr>
              <p:spPr bwMode="auto">
                <a:xfrm>
                  <a:off x="1066" y="1658"/>
                  <a:ext cx="1633" cy="6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Análise</a:t>
                  </a:r>
                </a:p>
              </p:txBody>
            </p:sp>
            <p:sp>
              <p:nvSpPr>
                <p:cNvPr id="4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33" y="1235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8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0" y="1298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311464" y="380000"/>
            <a:ext cx="5146200" cy="800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762000"/>
            <a:r>
              <a:rPr lang="pt-PT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Condução dos cursos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420838" y="1721813"/>
            <a:ext cx="74975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sz="2800" dirty="0">
                <a:solidFill>
                  <a:srgbClr val="FFFF66"/>
                </a:solidFill>
              </a:rPr>
              <a:t>É a realização dos cursos segundo a sequência das matérias e horários previamente planeados com a supervisão adequada com vista a manter os </a:t>
            </a:r>
            <a:r>
              <a:rPr lang="pt-PT" sz="2800" dirty="0">
                <a:solidFill>
                  <a:schemeClr val="bg1"/>
                </a:solidFill>
              </a:rPr>
              <a:t>padrões de instrução</a:t>
            </a:r>
            <a:r>
              <a:rPr lang="pt-PT" sz="2800" dirty="0">
                <a:solidFill>
                  <a:srgbClr val="FFFF66"/>
                </a:solidFill>
              </a:rPr>
              <a:t> e a </a:t>
            </a:r>
            <a:r>
              <a:rPr lang="pt-PT" sz="2800" dirty="0">
                <a:solidFill>
                  <a:schemeClr val="bg1"/>
                </a:solidFill>
              </a:rPr>
              <a:t>melhorar a qualidade e avaliar a sua eficácia.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83183" y="1413163"/>
            <a:ext cx="6163294" cy="2185214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sz="2800" dirty="0" smtClean="0">
              <a:solidFill>
                <a:schemeClr val="bg1"/>
              </a:solidFill>
            </a:endParaRPr>
          </a:p>
          <a:p>
            <a:pPr algn="ctr"/>
            <a:r>
              <a:rPr lang="pt-PT" sz="2800" dirty="0" smtClean="0">
                <a:solidFill>
                  <a:schemeClr val="bg1"/>
                </a:solidFill>
              </a:rPr>
              <a:t>ABORDAGEM SISTÉMICA </a:t>
            </a:r>
          </a:p>
          <a:p>
            <a:pPr algn="ctr"/>
            <a:r>
              <a:rPr lang="pt-PT" sz="2800" dirty="0" smtClean="0">
                <a:solidFill>
                  <a:schemeClr val="bg1"/>
                </a:solidFill>
              </a:rPr>
              <a:t>DA </a:t>
            </a:r>
          </a:p>
          <a:p>
            <a:pPr algn="ctr"/>
            <a:r>
              <a:rPr lang="pt-PT" sz="2800" dirty="0" smtClean="0">
                <a:solidFill>
                  <a:schemeClr val="bg1"/>
                </a:solidFill>
              </a:rPr>
              <a:t>FORMAÇÃO DOCENTE</a:t>
            </a:r>
            <a:endParaRPr lang="pt-PT" dirty="0" smtClean="0">
              <a:solidFill>
                <a:schemeClr val="bg1"/>
              </a:solidFill>
            </a:endParaRP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69784" y="0"/>
            <a:ext cx="79742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22283" y="105975"/>
            <a:ext cx="7855461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(Modelo)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66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66"/>
                </a:solidFill>
              </a:rPr>
              <a:t>OBJETIVOS</a:t>
            </a:r>
            <a:endParaRPr lang="pt-PT" sz="1400" dirty="0">
              <a:solidFill>
                <a:srgbClr val="FFFF66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FFFF00"/>
                </a:solidFill>
              </a:rPr>
              <a:t>SELEÇÃO </a:t>
            </a:r>
            <a:r>
              <a:rPr lang="pt-PT" sz="1400" b="1" dirty="0">
                <a:solidFill>
                  <a:srgbClr val="FFFF00"/>
                </a:solidFill>
              </a:rPr>
              <a:t>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7536000" y="791751"/>
            <a:ext cx="1446489" cy="856594"/>
            <a:chOff x="884" y="1207"/>
            <a:chExt cx="4083" cy="2851"/>
          </a:xfrm>
        </p:grpSpPr>
        <p:graphicFrame>
          <p:nvGraphicFramePr>
            <p:cNvPr id="38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4" y="1207"/>
            <a:ext cx="3991" cy="2851"/>
          </p:xfrm>
          <a:graphic>
            <a:graphicData uri="http://schemas.openxmlformats.org/presentationml/2006/ole">
              <p:oleObj spid="_x0000_s7170" name="Microsoft ClipArt Gallery" r:id="rId4" imgW="7808760" imgH="5732280" progId="">
                <p:embed/>
              </p:oleObj>
            </a:graphicData>
          </a:graphic>
        </p:graphicFrame>
        <p:grpSp>
          <p:nvGrpSpPr>
            <p:cNvPr id="39" name="Group 20"/>
            <p:cNvGrpSpPr>
              <a:grpSpLocks/>
            </p:cNvGrpSpPr>
            <p:nvPr/>
          </p:nvGrpSpPr>
          <p:grpSpPr bwMode="auto">
            <a:xfrm>
              <a:off x="884" y="1235"/>
              <a:ext cx="4083" cy="2560"/>
              <a:chOff x="884" y="1235"/>
              <a:chExt cx="4083" cy="2560"/>
            </a:xfrm>
          </p:grpSpPr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2236" y="2212"/>
                <a:ext cx="269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ASF</a:t>
                </a:r>
                <a:endParaRPr lang="en-US" sz="1100" b="1" dirty="0">
                  <a:solidFill>
                    <a:srgbClr val="11111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41" name="Group 22"/>
              <p:cNvGrpSpPr>
                <a:grpSpLocks/>
              </p:cNvGrpSpPr>
              <p:nvPr/>
            </p:nvGrpSpPr>
            <p:grpSpPr bwMode="auto">
              <a:xfrm>
                <a:off x="884" y="1235"/>
                <a:ext cx="4083" cy="2560"/>
                <a:chOff x="930" y="1235"/>
                <a:chExt cx="4083" cy="2560"/>
              </a:xfrm>
            </p:grpSpPr>
            <p:sp>
              <p:nvSpPr>
                <p:cNvPr id="42" name="Rectangle 2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244" y="1483"/>
                  <a:ext cx="1498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PT" sz="600" b="1" dirty="0" err="1">
                      <a:solidFill>
                        <a:srgbClr val="111111"/>
                      </a:solidFill>
                    </a:rPr>
                    <a:t>Concepção</a:t>
                  </a:r>
                  <a:endParaRPr lang="pt-PT" sz="600" b="1" dirty="0">
                    <a:solidFill>
                      <a:srgbClr val="111111"/>
                    </a:solidFill>
                  </a:endParaRPr>
                </a:p>
              </p:txBody>
            </p:sp>
            <p:sp>
              <p:nvSpPr>
                <p:cNvPr id="43" name="Rectangle 24"/>
                <p:cNvSpPr>
                  <a:spLocks noChangeArrowheads="1"/>
                </p:cNvSpPr>
                <p:nvPr/>
              </p:nvSpPr>
              <p:spPr bwMode="auto">
                <a:xfrm>
                  <a:off x="3107" y="3336"/>
                  <a:ext cx="19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Implementação</a:t>
                  </a:r>
                </a:p>
              </p:txBody>
            </p:sp>
            <p:sp>
              <p:nvSpPr>
                <p:cNvPr id="44" name="Rectangle 25"/>
                <p:cNvSpPr>
                  <a:spLocks noChangeArrowheads="1"/>
                </p:cNvSpPr>
                <p:nvPr/>
              </p:nvSpPr>
              <p:spPr bwMode="auto">
                <a:xfrm>
                  <a:off x="930" y="3245"/>
                  <a:ext cx="13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Avaliação</a:t>
                  </a:r>
                </a:p>
              </p:txBody>
            </p:sp>
            <p:sp>
              <p:nvSpPr>
                <p:cNvPr id="45" name="Rectangle 26"/>
                <p:cNvSpPr>
                  <a:spLocks noChangeArrowheads="1"/>
                </p:cNvSpPr>
                <p:nvPr/>
              </p:nvSpPr>
              <p:spPr bwMode="auto">
                <a:xfrm>
                  <a:off x="1066" y="1658"/>
                  <a:ext cx="1633" cy="6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Análise</a:t>
                  </a:r>
                </a:p>
              </p:txBody>
            </p:sp>
            <p:sp>
              <p:nvSpPr>
                <p:cNvPr id="4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33" y="1235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8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0" y="1298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84762" y="118750"/>
            <a:ext cx="4717189" cy="769441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Validação do treino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090112" y="1187063"/>
            <a:ext cx="7863883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3200" dirty="0">
                <a:solidFill>
                  <a:srgbClr val="FFFF66"/>
                </a:solidFill>
              </a:rPr>
              <a:t>Validação interna</a:t>
            </a:r>
          </a:p>
          <a:p>
            <a:pPr algn="just">
              <a:spcBef>
                <a:spcPct val="50000"/>
              </a:spcBef>
            </a:pPr>
            <a:r>
              <a:rPr lang="pt-PT" dirty="0">
                <a:solidFill>
                  <a:schemeClr val="bg1"/>
                </a:solidFill>
              </a:rPr>
              <a:t>Mede até que ponto num dado curso foram atingidos os </a:t>
            </a:r>
            <a:r>
              <a:rPr lang="pt-PT" dirty="0" smtClean="0">
                <a:solidFill>
                  <a:schemeClr val="bg1"/>
                </a:solidFill>
              </a:rPr>
              <a:t>objetivos </a:t>
            </a:r>
            <a:r>
              <a:rPr lang="pt-PT" dirty="0">
                <a:solidFill>
                  <a:schemeClr val="bg1"/>
                </a:solidFill>
              </a:rPr>
              <a:t>que levaram a sua </a:t>
            </a:r>
            <a:r>
              <a:rPr lang="pt-PT" dirty="0" smtClean="0">
                <a:solidFill>
                  <a:schemeClr val="bg1"/>
                </a:solidFill>
              </a:rPr>
              <a:t>realização;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13113" y="2813463"/>
            <a:ext cx="774088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3200" dirty="0">
                <a:solidFill>
                  <a:srgbClr val="FFFF66"/>
                </a:solidFill>
              </a:rPr>
              <a:t>Validação externa</a:t>
            </a:r>
          </a:p>
          <a:p>
            <a:pPr algn="just">
              <a:spcBef>
                <a:spcPct val="50000"/>
              </a:spcBef>
            </a:pPr>
            <a:r>
              <a:rPr lang="pt-PT" dirty="0" smtClean="0">
                <a:solidFill>
                  <a:schemeClr val="bg1"/>
                </a:solidFill>
              </a:rPr>
              <a:t>Efetua-se </a:t>
            </a:r>
            <a:r>
              <a:rPr lang="pt-PT" dirty="0">
                <a:solidFill>
                  <a:schemeClr val="bg1"/>
                </a:solidFill>
              </a:rPr>
              <a:t>após o aluno abandonar o sistema de treino e ser colocado no local de trabalho e destina-se a verificar se os </a:t>
            </a:r>
            <a:r>
              <a:rPr lang="pt-PT" dirty="0" smtClean="0">
                <a:solidFill>
                  <a:schemeClr val="bg1"/>
                </a:solidFill>
              </a:rPr>
              <a:t>objetivos </a:t>
            </a:r>
            <a:r>
              <a:rPr lang="pt-PT" dirty="0">
                <a:solidFill>
                  <a:schemeClr val="bg1"/>
                </a:solidFill>
              </a:rPr>
              <a:t>de treino satisfazem os requisitos da </a:t>
            </a:r>
            <a:r>
              <a:rPr lang="pt-PT" dirty="0" smtClean="0">
                <a:solidFill>
                  <a:schemeClr val="bg1"/>
                </a:solidFill>
              </a:rPr>
              <a:t>função;</a:t>
            </a: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836463" y="118750"/>
            <a:ext cx="5621213" cy="132343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Modificação/Atualização</a:t>
            </a:r>
          </a:p>
          <a:p>
            <a:pPr algn="ctr" defTabSz="762000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(quando necessário)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9488" y="1844675"/>
            <a:ext cx="75076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PT" sz="3200" dirty="0">
                <a:solidFill>
                  <a:srgbClr val="FFFF66"/>
                </a:solidFill>
              </a:rPr>
              <a:t>Análise de dados obtidos na </a:t>
            </a:r>
            <a:r>
              <a:rPr lang="pt-PT" sz="3200" dirty="0" smtClean="0">
                <a:solidFill>
                  <a:srgbClr val="FFFF66"/>
                </a:solidFill>
              </a:rPr>
              <a:t>validação;</a:t>
            </a:r>
            <a:endParaRPr lang="pt-PT" sz="32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 sz="3200" dirty="0" smtClean="0">
                <a:solidFill>
                  <a:srgbClr val="FFFF66"/>
                </a:solidFill>
              </a:rPr>
              <a:t>Posterior </a:t>
            </a:r>
            <a:r>
              <a:rPr lang="pt-PT" sz="3200" dirty="0">
                <a:solidFill>
                  <a:srgbClr val="FFFF66"/>
                </a:solidFill>
              </a:rPr>
              <a:t>utilização para alterar o sistema quando necessário e onde for </a:t>
            </a:r>
            <a:r>
              <a:rPr lang="pt-PT" sz="3200" dirty="0" smtClean="0">
                <a:solidFill>
                  <a:srgbClr val="FFFF66"/>
                </a:solidFill>
              </a:rPr>
              <a:t>necessário;</a:t>
            </a:r>
            <a:endParaRPr lang="pt-PT" sz="32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PT" sz="3200" dirty="0" smtClean="0">
                <a:solidFill>
                  <a:srgbClr val="FFFF66"/>
                </a:solidFill>
              </a:rPr>
              <a:t>Imprime </a:t>
            </a:r>
            <a:r>
              <a:rPr lang="pt-PT" sz="3200" dirty="0">
                <a:solidFill>
                  <a:srgbClr val="FFFF66"/>
                </a:solidFill>
              </a:rPr>
              <a:t>dinâmica ao </a:t>
            </a:r>
            <a:r>
              <a:rPr lang="pt-PT" sz="3200" dirty="0" smtClean="0">
                <a:solidFill>
                  <a:srgbClr val="FFFF66"/>
                </a:solidFill>
              </a:rPr>
              <a:t>sistema;</a:t>
            </a:r>
            <a:endParaRPr lang="pt-PT" sz="32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(Modelo)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66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66"/>
                </a:solidFill>
              </a:rPr>
              <a:t>OBJETIVOS</a:t>
            </a:r>
            <a:endParaRPr lang="pt-PT" sz="1400" dirty="0">
              <a:solidFill>
                <a:srgbClr val="FFFF66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FFFF00"/>
                </a:solidFill>
              </a:rPr>
              <a:t>SELEÇÃO </a:t>
            </a:r>
            <a:r>
              <a:rPr lang="pt-PT" sz="1400" b="1" dirty="0">
                <a:solidFill>
                  <a:srgbClr val="FFFF00"/>
                </a:solidFill>
              </a:rPr>
              <a:t>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2050"/>
          <p:cNvSpPr txBox="1">
            <a:spLocks noChangeArrowheads="1"/>
          </p:cNvSpPr>
          <p:nvPr/>
        </p:nvSpPr>
        <p:spPr bwMode="auto">
          <a:xfrm>
            <a:off x="1547813" y="2636838"/>
            <a:ext cx="691356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Obrigado pela atenção!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401200" y="4198063"/>
            <a:ext cx="2160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3200" dirty="0">
                <a:solidFill>
                  <a:schemeClr val="bg1"/>
                </a:solidFill>
              </a:rPr>
              <a:t>Problema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370075" y="4269500"/>
            <a:ext cx="2124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3200" dirty="0">
                <a:solidFill>
                  <a:schemeClr val="bg1"/>
                </a:solidFill>
              </a:rPr>
              <a:t>Solução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403350" y="154379"/>
            <a:ext cx="73453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4400" b="1" dirty="0">
                <a:solidFill>
                  <a:schemeClr val="bg1"/>
                </a:solidFill>
              </a:rPr>
              <a:t>ABORDAGEM SISTÉMICA</a:t>
            </a:r>
          </a:p>
          <a:p>
            <a:pPr algn="ctr">
              <a:spcBef>
                <a:spcPct val="50000"/>
              </a:spcBef>
            </a:pPr>
            <a:r>
              <a:rPr lang="pt-PT" dirty="0">
                <a:solidFill>
                  <a:srgbClr val="FFFF66"/>
                </a:solidFill>
              </a:rPr>
              <a:t>(Método lógico de resolução de problemas)</a:t>
            </a: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>
            <a:off x="3777688" y="2181938"/>
            <a:ext cx="2519362" cy="2447925"/>
          </a:xfrm>
          <a:prstGeom prst="triangle">
            <a:avLst>
              <a:gd name="adj" fmla="val 50000"/>
            </a:avLst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777688" y="1532650"/>
            <a:ext cx="2447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3200" dirty="0">
                <a:solidFill>
                  <a:schemeClr val="bg1"/>
                </a:solidFill>
              </a:rPr>
              <a:t>Causa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161738" y="2656938"/>
            <a:ext cx="1657350" cy="6365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3200" b="1">
                <a:solidFill>
                  <a:schemeClr val="bg1"/>
                </a:solidFill>
              </a:rPr>
              <a:t>Formar</a:t>
            </a:r>
          </a:p>
        </p:txBody>
      </p: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2819088" y="64550"/>
            <a:ext cx="6011862" cy="5043488"/>
            <a:chOff x="1701" y="482"/>
            <a:chExt cx="3787" cy="3177"/>
          </a:xfrm>
        </p:grpSpPr>
        <p:cxnSp>
          <p:nvCxnSpPr>
            <p:cNvPr id="16" name="AutoShape 16"/>
            <p:cNvCxnSpPr>
              <a:cxnSpLocks noChangeShapeType="1"/>
              <a:stCxn id="14" idx="3"/>
              <a:endCxn id="20" idx="1"/>
            </p:cNvCxnSpPr>
            <p:nvPr/>
          </p:nvCxnSpPr>
          <p:spPr bwMode="auto">
            <a:xfrm flipV="1">
              <a:off x="1708" y="2116"/>
              <a:ext cx="900" cy="200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17" name="Group 19"/>
            <p:cNvGrpSpPr>
              <a:grpSpLocks/>
            </p:cNvGrpSpPr>
            <p:nvPr/>
          </p:nvGrpSpPr>
          <p:grpSpPr bwMode="auto">
            <a:xfrm>
              <a:off x="1701" y="482"/>
              <a:ext cx="3787" cy="3177"/>
              <a:chOff x="1701" y="482"/>
              <a:chExt cx="3787" cy="3177"/>
            </a:xfrm>
          </p:grpSpPr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2608" y="482"/>
                <a:ext cx="1043" cy="365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PT" sz="3200" dirty="0"/>
                  <a:t>Quem?</a:t>
                </a: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608" y="1207"/>
                <a:ext cx="2359" cy="365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PT" sz="3200" dirty="0"/>
                  <a:t>Para fazer o quê?</a:t>
                </a: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608" y="1933"/>
                <a:ext cx="1225" cy="365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PT" sz="3200" dirty="0"/>
                  <a:t>Quando?</a:t>
                </a:r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2608" y="2568"/>
                <a:ext cx="2095" cy="365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PT" sz="3200" dirty="0"/>
                  <a:t>Com que meios?</a:t>
                </a:r>
              </a:p>
            </p:txBody>
          </p:sp>
          <p:sp>
            <p:nvSpPr>
              <p:cNvPr id="22" name="Text Box 13"/>
              <p:cNvSpPr txBox="1">
                <a:spLocks noChangeArrowheads="1"/>
              </p:cNvSpPr>
              <p:nvPr/>
            </p:nvSpPr>
            <p:spPr bwMode="auto">
              <a:xfrm>
                <a:off x="2608" y="3294"/>
                <a:ext cx="2880" cy="365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PT" sz="3200" dirty="0"/>
                  <a:t>Com que profundidade?</a:t>
                </a:r>
              </a:p>
            </p:txBody>
          </p:sp>
          <p:cxnSp>
            <p:nvCxnSpPr>
              <p:cNvPr id="23" name="AutoShape 14"/>
              <p:cNvCxnSpPr>
                <a:cxnSpLocks noChangeShapeType="1"/>
                <a:stCxn id="14" idx="3"/>
                <a:endCxn id="18" idx="1"/>
              </p:cNvCxnSpPr>
              <p:nvPr/>
            </p:nvCxnSpPr>
            <p:spPr bwMode="auto">
              <a:xfrm flipV="1">
                <a:off x="1708" y="665"/>
                <a:ext cx="900" cy="1651"/>
              </a:xfrm>
              <a:prstGeom prst="straightConnector1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4" name="AutoShape 15"/>
              <p:cNvCxnSpPr>
                <a:cxnSpLocks noChangeShapeType="1"/>
                <a:stCxn id="14" idx="3"/>
                <a:endCxn id="19" idx="1"/>
              </p:cNvCxnSpPr>
              <p:nvPr/>
            </p:nvCxnSpPr>
            <p:spPr bwMode="auto">
              <a:xfrm flipV="1">
                <a:off x="1708" y="1390"/>
                <a:ext cx="900" cy="926"/>
              </a:xfrm>
              <a:prstGeom prst="straightConnector1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5" name="AutoShape 17"/>
              <p:cNvCxnSpPr>
                <a:cxnSpLocks noChangeShapeType="1"/>
                <a:stCxn id="14" idx="3"/>
                <a:endCxn id="21" idx="1"/>
              </p:cNvCxnSpPr>
              <p:nvPr/>
            </p:nvCxnSpPr>
            <p:spPr bwMode="auto">
              <a:xfrm>
                <a:off x="1708" y="2316"/>
                <a:ext cx="900" cy="435"/>
              </a:xfrm>
              <a:prstGeom prst="straightConnector1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6" name="AutoShape 18"/>
              <p:cNvCxnSpPr>
                <a:cxnSpLocks noChangeShapeType="1"/>
                <a:endCxn id="22" idx="1"/>
              </p:cNvCxnSpPr>
              <p:nvPr/>
            </p:nvCxnSpPr>
            <p:spPr bwMode="auto">
              <a:xfrm>
                <a:off x="1701" y="2341"/>
                <a:ext cx="907" cy="1136"/>
              </a:xfrm>
              <a:prstGeom prst="straightConnector1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268425" y="-89637"/>
            <a:ext cx="781619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Abordagem Sistémica evolui com a :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082000" y="1534425"/>
            <a:ext cx="5903913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5400" b="1" dirty="0">
                <a:solidFill>
                  <a:schemeClr val="bg1"/>
                </a:solidFill>
              </a:rPr>
              <a:t>V</a:t>
            </a:r>
            <a:r>
              <a:rPr lang="pt-PT" sz="4000" dirty="0">
                <a:solidFill>
                  <a:srgbClr val="FFFF66"/>
                </a:solidFill>
              </a:rPr>
              <a:t>ontade</a:t>
            </a:r>
          </a:p>
          <a:p>
            <a:pPr>
              <a:spcBef>
                <a:spcPct val="50000"/>
              </a:spcBef>
            </a:pPr>
            <a:r>
              <a:rPr lang="pt-PT" sz="4000" b="1" dirty="0">
                <a:solidFill>
                  <a:srgbClr val="66CCFF"/>
                </a:solidFill>
              </a:rPr>
              <a:t>		</a:t>
            </a:r>
            <a:r>
              <a:rPr lang="pt-PT" sz="5400" b="1" dirty="0">
                <a:solidFill>
                  <a:schemeClr val="bg1"/>
                </a:solidFill>
              </a:rPr>
              <a:t>C</a:t>
            </a:r>
            <a:r>
              <a:rPr lang="pt-PT" sz="4000" dirty="0">
                <a:solidFill>
                  <a:srgbClr val="FFFF66"/>
                </a:solidFill>
              </a:rPr>
              <a:t>riatividade</a:t>
            </a:r>
          </a:p>
          <a:p>
            <a:pPr>
              <a:spcBef>
                <a:spcPct val="50000"/>
              </a:spcBef>
            </a:pPr>
            <a:r>
              <a:rPr lang="pt-PT" sz="4000" b="1" dirty="0">
                <a:solidFill>
                  <a:srgbClr val="66CCFF"/>
                </a:solidFill>
              </a:rPr>
              <a:t>				</a:t>
            </a:r>
            <a:r>
              <a:rPr lang="pt-PT" sz="5400" b="1" dirty="0">
                <a:solidFill>
                  <a:schemeClr val="bg1"/>
                </a:solidFill>
              </a:rPr>
              <a:t>I</a:t>
            </a:r>
            <a:r>
              <a:rPr lang="pt-PT" sz="4000" dirty="0">
                <a:solidFill>
                  <a:srgbClr val="FFFF66"/>
                </a:solidFill>
              </a:rPr>
              <a:t>niciativa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95500" y="117850"/>
            <a:ext cx="69119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Fases principais da </a:t>
            </a:r>
            <a:r>
              <a:rPr lang="pt-P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Abordagem Sistémica da Formação (ASF):</a:t>
            </a:r>
            <a:endParaRPr lang="pt-P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048900" y="1425039"/>
            <a:ext cx="5907567" cy="3385961"/>
            <a:chOff x="884" y="1207"/>
            <a:chExt cx="3991" cy="2851"/>
          </a:xfrm>
        </p:grpSpPr>
        <p:graphicFrame>
          <p:nvGraphicFramePr>
            <p:cNvPr id="6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4" y="1207"/>
            <a:ext cx="3991" cy="2851"/>
          </p:xfrm>
          <a:graphic>
            <a:graphicData uri="http://schemas.openxmlformats.org/presentationml/2006/ole">
              <p:oleObj spid="_x0000_s1026" name="Microsoft ClipArt Gallery" r:id="rId4" imgW="7808760" imgH="5732280" progId="">
                <p:embed/>
              </p:oleObj>
            </a:graphicData>
          </a:graphic>
        </p:graphicFrame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1124" y="1235"/>
              <a:ext cx="3676" cy="2355"/>
              <a:chOff x="1124" y="1235"/>
              <a:chExt cx="3676" cy="2355"/>
            </a:xfrm>
          </p:grpSpPr>
          <p:sp>
            <p:nvSpPr>
              <p:cNvPr id="10" name="Rectangle 21"/>
              <p:cNvSpPr>
                <a:spLocks noChangeArrowheads="1"/>
              </p:cNvSpPr>
              <p:nvPr/>
            </p:nvSpPr>
            <p:spPr bwMode="auto">
              <a:xfrm>
                <a:off x="2332" y="2150"/>
                <a:ext cx="1002" cy="8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6600" b="1" dirty="0" smtClean="0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ASF</a:t>
                </a:r>
                <a:endParaRPr lang="en-US" sz="6600" b="1" dirty="0">
                  <a:solidFill>
                    <a:srgbClr val="11111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1" name="Group 22"/>
              <p:cNvGrpSpPr>
                <a:grpSpLocks/>
              </p:cNvGrpSpPr>
              <p:nvPr/>
            </p:nvGrpSpPr>
            <p:grpSpPr bwMode="auto">
              <a:xfrm>
                <a:off x="1124" y="1235"/>
                <a:ext cx="3676" cy="2355"/>
                <a:chOff x="1170" y="1235"/>
                <a:chExt cx="3676" cy="2355"/>
              </a:xfrm>
            </p:grpSpPr>
            <p:sp>
              <p:nvSpPr>
                <p:cNvPr id="12" name="Rectangle 2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196" y="1638"/>
                  <a:ext cx="1498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PT" b="1" dirty="0" err="1">
                      <a:solidFill>
                        <a:srgbClr val="111111"/>
                      </a:solidFill>
                    </a:rPr>
                    <a:t>Concepção</a:t>
                  </a:r>
                  <a:endParaRPr lang="pt-PT" b="1" dirty="0">
                    <a:solidFill>
                      <a:srgbClr val="111111"/>
                    </a:solidFill>
                  </a:endParaRPr>
                </a:p>
              </p:txBody>
            </p:sp>
            <p:sp>
              <p:nvSpPr>
                <p:cNvPr id="13" name="Rectangle 24"/>
                <p:cNvSpPr>
                  <a:spLocks noChangeArrowheads="1"/>
                </p:cNvSpPr>
                <p:nvPr/>
              </p:nvSpPr>
              <p:spPr bwMode="auto">
                <a:xfrm>
                  <a:off x="3259" y="3238"/>
                  <a:ext cx="1587" cy="34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pt-PT" b="1" dirty="0">
                      <a:solidFill>
                        <a:srgbClr val="111111"/>
                      </a:solidFill>
                    </a:rPr>
                    <a:t>Implementação</a:t>
                  </a:r>
                </a:p>
              </p:txBody>
            </p:sp>
            <p:sp>
              <p:nvSpPr>
                <p:cNvPr id="14" name="Rectangle 25"/>
                <p:cNvSpPr>
                  <a:spLocks noChangeArrowheads="1"/>
                </p:cNvSpPr>
                <p:nvPr/>
              </p:nvSpPr>
              <p:spPr bwMode="auto">
                <a:xfrm>
                  <a:off x="1170" y="3245"/>
                  <a:ext cx="947" cy="34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pt-PT" b="1" dirty="0">
                      <a:solidFill>
                        <a:srgbClr val="111111"/>
                      </a:solidFill>
                    </a:rPr>
                    <a:t>Avaliação</a:t>
                  </a:r>
                </a:p>
              </p:txBody>
            </p:sp>
            <p:sp>
              <p:nvSpPr>
                <p:cNvPr id="15" name="Rectangle 26"/>
                <p:cNvSpPr>
                  <a:spLocks noChangeArrowheads="1"/>
                </p:cNvSpPr>
                <p:nvPr/>
              </p:nvSpPr>
              <p:spPr bwMode="auto">
                <a:xfrm>
                  <a:off x="1250" y="1658"/>
                  <a:ext cx="869" cy="34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pt-PT" b="1" dirty="0">
                      <a:solidFill>
                        <a:srgbClr val="111111"/>
                      </a:solidFill>
                    </a:rPr>
                    <a:t>Análise</a:t>
                  </a:r>
                </a:p>
              </p:txBody>
            </p:sp>
            <p:sp>
              <p:nvSpPr>
                <p:cNvPr id="1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33" y="1235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8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0" y="1298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 </a:t>
            </a: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(Modelo)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1" name="Oval 27"/>
          <p:cNvSpPr>
            <a:spLocks noChangeArrowheads="1"/>
          </p:cNvSpPr>
          <p:nvPr/>
        </p:nvSpPr>
        <p:spPr bwMode="auto">
          <a:xfrm rot="13264104">
            <a:off x="4274764" y="1297347"/>
            <a:ext cx="3642470" cy="1412720"/>
          </a:xfrm>
          <a:prstGeom prst="ellips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4899663" y="1982400"/>
            <a:ext cx="1873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1400" i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Concepção</a:t>
            </a:r>
            <a:endParaRPr lang="pt-PT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4625088" y="3323850"/>
            <a:ext cx="2808287" cy="1366838"/>
            <a:chOff x="2767" y="3145"/>
            <a:chExt cx="1769" cy="861"/>
          </a:xfrm>
        </p:grpSpPr>
        <p:sp>
          <p:nvSpPr>
            <p:cNvPr id="14" name="Oval 28"/>
            <p:cNvSpPr>
              <a:spLocks noChangeArrowheads="1"/>
            </p:cNvSpPr>
            <p:nvPr/>
          </p:nvSpPr>
          <p:spPr bwMode="auto">
            <a:xfrm>
              <a:off x="3538" y="3190"/>
              <a:ext cx="771" cy="816"/>
            </a:xfrm>
            <a:prstGeom prst="ellips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2767" y="3145"/>
              <a:ext cx="176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Implementação</a:t>
              </a:r>
            </a:p>
          </p:txBody>
        </p:sp>
      </p:grpSp>
      <p:grpSp>
        <p:nvGrpSpPr>
          <p:cNvPr id="16" name="Group 41"/>
          <p:cNvGrpSpPr>
            <a:grpSpLocks/>
          </p:cNvGrpSpPr>
          <p:nvPr/>
        </p:nvGrpSpPr>
        <p:grpSpPr bwMode="auto">
          <a:xfrm>
            <a:off x="3114047" y="3753813"/>
            <a:ext cx="2699328" cy="1049297"/>
            <a:chOff x="1477" y="3356"/>
            <a:chExt cx="1859" cy="817"/>
          </a:xfrm>
        </p:grpSpPr>
        <p:sp>
          <p:nvSpPr>
            <p:cNvPr id="17" name="Oval 29"/>
            <p:cNvSpPr>
              <a:spLocks noChangeArrowheads="1"/>
            </p:cNvSpPr>
            <p:nvPr/>
          </p:nvSpPr>
          <p:spPr bwMode="auto">
            <a:xfrm rot="1699184">
              <a:off x="1477" y="3356"/>
              <a:ext cx="1859" cy="817"/>
            </a:xfrm>
            <a:prstGeom prst="ellips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023" y="3492"/>
              <a:ext cx="10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Avaliação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464275" y="556288"/>
            <a:ext cx="136684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 dirty="0">
                <a:solidFill>
                  <a:srgbClr val="FFFF66"/>
                </a:solidFill>
              </a:rPr>
              <a:t>DEFINIÇÃO DOS</a:t>
            </a:r>
          </a:p>
          <a:p>
            <a:pPr defTabSz="762000"/>
            <a:r>
              <a:rPr lang="pt-PT" sz="1400" b="1" dirty="0" smtClean="0">
                <a:solidFill>
                  <a:srgbClr val="FFFF66"/>
                </a:solidFill>
              </a:rPr>
              <a:t>OBJETIVOS</a:t>
            </a:r>
            <a:endParaRPr lang="pt-PT" sz="1400" dirty="0">
              <a:solidFill>
                <a:srgbClr val="FFFF66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720333" y="1480488"/>
            <a:ext cx="181838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DETERMINAÇÃO DOS </a:t>
            </a:r>
          </a:p>
          <a:p>
            <a:pPr algn="ctr" defTabSz="762000"/>
            <a:r>
              <a:rPr lang="pt-PT" sz="1400" b="1" dirty="0">
                <a:solidFill>
                  <a:srgbClr val="FFFF00"/>
                </a:solidFill>
              </a:rPr>
              <a:t>CONTEÚDOS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7164388" y="2807638"/>
            <a:ext cx="1981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FFFF00"/>
                </a:solidFill>
              </a:rPr>
              <a:t>SELEÇÃO </a:t>
            </a:r>
            <a:r>
              <a:rPr lang="pt-PT" sz="1400" b="1" dirty="0">
                <a:solidFill>
                  <a:srgbClr val="FFFF00"/>
                </a:solidFill>
              </a:rPr>
              <a:t>DOS MÉTODOS E MEIOS</a:t>
            </a:r>
            <a:endParaRPr lang="pt-PT" sz="1400" dirty="0">
              <a:solidFill>
                <a:srgbClr val="FFFF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7811" y="3898088"/>
            <a:ext cx="14328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CONDUÇÃO DOS</a:t>
            </a:r>
          </a:p>
          <a:p>
            <a:pPr algn="ctr" defTabSz="762000"/>
            <a:r>
              <a:rPr lang="pt-PT" sz="1400" b="1" dirty="0">
                <a:solidFill>
                  <a:srgbClr val="669900"/>
                </a:solidFill>
              </a:rPr>
              <a:t>CURSOS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96538" y="4704788"/>
            <a:ext cx="19344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pt-PT" sz="1400" b="1">
                <a:solidFill>
                  <a:srgbClr val="996633"/>
                </a:solidFill>
              </a:rPr>
              <a:t>VALIDAÇÃO DO TREINO</a:t>
            </a:r>
            <a:endParaRPr lang="pt-PT" sz="1400">
              <a:solidFill>
                <a:srgbClr val="996633"/>
              </a:solidFill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655128" y="3882463"/>
            <a:ext cx="1440844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MODIFICAÇÃO E</a:t>
            </a:r>
          </a:p>
          <a:p>
            <a:pPr algn="ctr" defTabSz="762000"/>
            <a:r>
              <a:rPr lang="pt-PT" sz="1400" b="1" dirty="0" smtClean="0">
                <a:solidFill>
                  <a:srgbClr val="996633"/>
                </a:solidFill>
              </a:rPr>
              <a:t>ATUALIZAÇÃO </a:t>
            </a:r>
            <a:r>
              <a:rPr lang="pt-PT" sz="1400" b="1" dirty="0">
                <a:solidFill>
                  <a:srgbClr val="996633"/>
                </a:solidFill>
              </a:rPr>
              <a:t>SE</a:t>
            </a:r>
          </a:p>
          <a:p>
            <a:pPr algn="ctr" defTabSz="762000"/>
            <a:r>
              <a:rPr lang="pt-PT" sz="1400" b="1" dirty="0">
                <a:solidFill>
                  <a:srgbClr val="996633"/>
                </a:solidFill>
              </a:rPr>
              <a:t>NECESSÁRIO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2"/>
          <p:cNvSpPr txBox="1">
            <a:spLocks/>
          </p:cNvSpPr>
          <p:nvPr/>
        </p:nvSpPr>
        <p:spPr>
          <a:xfrm>
            <a:off x="1330657" y="3808874"/>
            <a:ext cx="7813343" cy="97048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PT" sz="1800" i="0" u="none" strike="noStrike" kern="1200" cap="none" spc="0" normalizeH="0" baseline="0" noProof="0" dirty="0" smtClean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>
          <a:xfrm>
            <a:off x="34645" y="4771710"/>
            <a:ext cx="1135139" cy="28289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noProof="0" dirty="0" smtClean="0">
                <a:solidFill>
                  <a:srgbClr val="FBFBFB"/>
                </a:solidFill>
                <a:latin typeface="Gill Sans Light"/>
                <a:cs typeface="Gill Sans Light"/>
              </a:rPr>
              <a:t>15FEV</a:t>
            </a:r>
            <a:r>
              <a:rPr kumimoji="0" lang="pt-PT" sz="1200" i="0" strike="noStrike" kern="1200" cap="none" spc="0" normalizeH="0" baseline="0" noProof="0" dirty="0" smtClean="0">
                <a:ln>
                  <a:noFill/>
                </a:ln>
                <a:solidFill>
                  <a:srgbClr val="FBFBFB"/>
                </a:solidFill>
                <a:effectLst/>
                <a:uLnTx/>
                <a:uFillTx/>
                <a:latin typeface="Gill Sans Light"/>
                <a:ea typeface="MS PGothic" pitchFamily="34" charset="-128"/>
                <a:cs typeface="Gill Sans Light"/>
              </a:rPr>
              <a:t>2017</a:t>
            </a:r>
            <a:endParaRPr kumimoji="0" lang="pt-PT" sz="1200" i="0" strike="noStrike" kern="1200" cap="none" spc="0" normalizeH="0" baseline="0" noProof="0" dirty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Gill Sans Light"/>
              <a:ea typeface="MS PGothic" pitchFamily="34" charset="-128"/>
              <a:cs typeface="Gill Sans Light"/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122284" y="0"/>
            <a:ext cx="8021716" cy="5143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10025" y="105975"/>
            <a:ext cx="8388350" cy="628438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MS PGothic" pitchFamily="34" charset="-128"/>
                <a:cs typeface="Gill Sans Light"/>
              </a:rPr>
              <a:t>ABORDAGEM SISTÉMICA FORMAÇÃO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charset="0"/>
              <a:ea typeface="MS PGothic" pitchFamily="34" charset="-128"/>
              <a:cs typeface="Gill Sans Light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028052" y="999183"/>
            <a:ext cx="1966044" cy="2647720"/>
            <a:chOff x="1767" y="1156"/>
            <a:chExt cx="1179" cy="1624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 rot="2338842">
              <a:off x="1767" y="1156"/>
              <a:ext cx="818" cy="1624"/>
            </a:xfrm>
            <a:prstGeom prst="ellips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PT" sz="1400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887" y="1832"/>
              <a:ext cx="105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PT" sz="1400" i="1" dirty="0">
                  <a:solidFill>
                    <a:srgbClr val="66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Análise</a:t>
              </a:r>
            </a:p>
          </p:txBody>
        </p:sp>
      </p:grp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30175" y="2753700"/>
            <a:ext cx="457200" cy="3810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22284" y="2657950"/>
            <a:ext cx="1546429" cy="52322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ANÁLISE</a:t>
            </a:r>
          </a:p>
          <a:p>
            <a:pPr algn="ctr" defTabSz="762000"/>
            <a:r>
              <a:rPr lang="pt-PT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t-PT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FUNÇÕES</a:t>
            </a:r>
            <a:endParaRPr lang="pt-PT" sz="1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14775" y="1324325"/>
            <a:ext cx="2895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pt-PT" sz="1400" b="1" dirty="0" smtClean="0">
                <a:solidFill>
                  <a:srgbClr val="66CCFF"/>
                </a:solidFill>
              </a:rPr>
              <a:t>SELEÇÃO </a:t>
            </a:r>
            <a:r>
              <a:rPr lang="pt-PT" sz="1400" b="1" dirty="0">
                <a:solidFill>
                  <a:srgbClr val="66CCFF"/>
                </a:solidFill>
              </a:rPr>
              <a:t>E ANÁLISE</a:t>
            </a:r>
          </a:p>
          <a:p>
            <a:pPr algn="ctr" defTabSz="762000"/>
            <a:r>
              <a:rPr lang="pt-PT" sz="1400" b="1" dirty="0">
                <a:solidFill>
                  <a:srgbClr val="66CCFF"/>
                </a:solidFill>
              </a:rPr>
              <a:t>TAREFAS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3267074" y="1131725"/>
            <a:ext cx="3667125" cy="3429000"/>
          </a:xfrm>
          <a:prstGeom prst="ellipse">
            <a:avLst/>
          </a:prstGeom>
          <a:noFill/>
          <a:ln w="5715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536850" y="3801700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131625" y="3733425"/>
            <a:ext cx="609600" cy="533400"/>
          </a:xfrm>
          <a:prstGeom prst="ellipse">
            <a:avLst/>
          </a:prstGeom>
          <a:solidFill>
            <a:srgbClr val="52A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597650" y="2673063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4862850" y="932338"/>
            <a:ext cx="609600" cy="5334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3394275" y="1494438"/>
            <a:ext cx="609600" cy="53340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auto">
          <a:xfrm>
            <a:off x="2801575" y="2525100"/>
            <a:ext cx="914400" cy="838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66CC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4775850" y="4338075"/>
            <a:ext cx="609600" cy="533400"/>
          </a:xfrm>
          <a:prstGeom prst="ellipse">
            <a:avLst/>
          </a:prstGeom>
          <a:solidFill>
            <a:srgbClr val="AD69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184975" y="1508288"/>
            <a:ext cx="609600" cy="533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 sz="1400"/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7536000" y="791751"/>
            <a:ext cx="1446489" cy="856594"/>
            <a:chOff x="884" y="1207"/>
            <a:chExt cx="4083" cy="2851"/>
          </a:xfrm>
        </p:grpSpPr>
        <p:graphicFrame>
          <p:nvGraphicFramePr>
            <p:cNvPr id="38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4" y="1207"/>
            <a:ext cx="3991" cy="2851"/>
          </p:xfrm>
          <a:graphic>
            <a:graphicData uri="http://schemas.openxmlformats.org/presentationml/2006/ole">
              <p:oleObj spid="_x0000_s4098" name="Microsoft ClipArt Gallery" r:id="rId4" imgW="7808760" imgH="5732280" progId="">
                <p:embed/>
              </p:oleObj>
            </a:graphicData>
          </a:graphic>
        </p:graphicFrame>
        <p:grpSp>
          <p:nvGrpSpPr>
            <p:cNvPr id="39" name="Group 20"/>
            <p:cNvGrpSpPr>
              <a:grpSpLocks/>
            </p:cNvGrpSpPr>
            <p:nvPr/>
          </p:nvGrpSpPr>
          <p:grpSpPr bwMode="auto">
            <a:xfrm>
              <a:off x="884" y="1235"/>
              <a:ext cx="4083" cy="2560"/>
              <a:chOff x="884" y="1235"/>
              <a:chExt cx="4083" cy="2560"/>
            </a:xfrm>
          </p:grpSpPr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2236" y="2212"/>
                <a:ext cx="269" cy="19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ASF</a:t>
                </a:r>
                <a:endParaRPr lang="en-US" sz="1100" b="1" dirty="0">
                  <a:solidFill>
                    <a:srgbClr val="11111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41" name="Group 22"/>
              <p:cNvGrpSpPr>
                <a:grpSpLocks/>
              </p:cNvGrpSpPr>
              <p:nvPr/>
            </p:nvGrpSpPr>
            <p:grpSpPr bwMode="auto">
              <a:xfrm>
                <a:off x="884" y="1235"/>
                <a:ext cx="4083" cy="2560"/>
                <a:chOff x="930" y="1235"/>
                <a:chExt cx="4083" cy="2560"/>
              </a:xfrm>
            </p:grpSpPr>
            <p:sp>
              <p:nvSpPr>
                <p:cNvPr id="42" name="Rectangle 2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244" y="1483"/>
                  <a:ext cx="1498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PT" sz="600" b="1" dirty="0" err="1">
                      <a:solidFill>
                        <a:srgbClr val="111111"/>
                      </a:solidFill>
                    </a:rPr>
                    <a:t>Concepção</a:t>
                  </a:r>
                  <a:endParaRPr lang="pt-PT" sz="600" b="1" dirty="0">
                    <a:solidFill>
                      <a:srgbClr val="111111"/>
                    </a:solidFill>
                  </a:endParaRPr>
                </a:p>
              </p:txBody>
            </p:sp>
            <p:sp>
              <p:nvSpPr>
                <p:cNvPr id="43" name="Rectangle 24"/>
                <p:cNvSpPr>
                  <a:spLocks noChangeArrowheads="1"/>
                </p:cNvSpPr>
                <p:nvPr/>
              </p:nvSpPr>
              <p:spPr bwMode="auto">
                <a:xfrm>
                  <a:off x="3107" y="3336"/>
                  <a:ext cx="19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Implementação</a:t>
                  </a:r>
                </a:p>
              </p:txBody>
            </p:sp>
            <p:sp>
              <p:nvSpPr>
                <p:cNvPr id="44" name="Rectangle 25"/>
                <p:cNvSpPr>
                  <a:spLocks noChangeArrowheads="1"/>
                </p:cNvSpPr>
                <p:nvPr/>
              </p:nvSpPr>
              <p:spPr bwMode="auto">
                <a:xfrm>
                  <a:off x="930" y="3245"/>
                  <a:ext cx="1306" cy="4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Avaliação</a:t>
                  </a:r>
                </a:p>
              </p:txBody>
            </p:sp>
            <p:sp>
              <p:nvSpPr>
                <p:cNvPr id="45" name="Rectangle 26"/>
                <p:cNvSpPr>
                  <a:spLocks noChangeArrowheads="1"/>
                </p:cNvSpPr>
                <p:nvPr/>
              </p:nvSpPr>
              <p:spPr bwMode="auto">
                <a:xfrm>
                  <a:off x="1066" y="1658"/>
                  <a:ext cx="1633" cy="61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PT" sz="600" b="1" dirty="0">
                      <a:solidFill>
                        <a:srgbClr val="111111"/>
                      </a:solidFill>
                    </a:rPr>
                    <a:t>Análise</a:t>
                  </a:r>
                </a:p>
              </p:txBody>
            </p:sp>
            <p:sp>
              <p:nvSpPr>
                <p:cNvPr id="4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33" y="1235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8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2886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0" y="1298"/>
                  <a:ext cx="116" cy="3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pt-PT" sz="3200" b="1">
                    <a:solidFill>
                      <a:srgbClr val="11111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Resultado de imagem para salto do plinto em extens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665" y="889226"/>
            <a:ext cx="3286370" cy="1616468"/>
          </a:xfrm>
          <a:prstGeom prst="rect">
            <a:avLst/>
          </a:prstGeom>
          <a:noFill/>
        </p:spPr>
      </p:pic>
      <p:pic>
        <p:nvPicPr>
          <p:cNvPr id="44040" name="Picture 8" descr="Resultado de imagem para salto do plinto em extensã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8260" y="2896155"/>
            <a:ext cx="3286370" cy="1616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AM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TemplateAM</Template>
  <TotalTime>6997</TotalTime>
  <Words>606</Words>
  <Application>Microsoft Office PowerPoint</Application>
  <PresentationFormat>Apresentação no Ecrã (16:9)</PresentationFormat>
  <Paragraphs>258</Paragraphs>
  <Slides>25</Slides>
  <Notes>22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8" baseType="lpstr">
      <vt:lpstr>TemplateAM</vt:lpstr>
      <vt:lpstr>1_Custom Design</vt:lpstr>
      <vt:lpstr>Microsoft ClipArt Gallery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à EPQ do  Exercício Leão 13</dc:title>
  <dc:creator>00371884</dc:creator>
  <cp:lastModifiedBy>DGPDN_LT</cp:lastModifiedBy>
  <cp:revision>135</cp:revision>
  <dcterms:created xsi:type="dcterms:W3CDTF">2013-06-25T22:21:52Z</dcterms:created>
  <dcterms:modified xsi:type="dcterms:W3CDTF">2017-02-15T13:24:22Z</dcterms:modified>
</cp:coreProperties>
</file>