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8" r:id="rId3"/>
    <p:sldId id="273" r:id="rId4"/>
    <p:sldId id="257" r:id="rId5"/>
    <p:sldId id="275" r:id="rId6"/>
    <p:sldId id="276" r:id="rId7"/>
    <p:sldId id="277" r:id="rId8"/>
    <p:sldId id="280" r:id="rId9"/>
    <p:sldId id="281" r:id="rId10"/>
    <p:sldId id="282" r:id="rId11"/>
    <p:sldId id="283" r:id="rId12"/>
    <p:sldId id="279" r:id="rId13"/>
    <p:sldId id="284" r:id="rId14"/>
    <p:sldId id="285" r:id="rId15"/>
    <p:sldId id="286" r:id="rId16"/>
    <p:sldId id="287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67D0A-3782-4A75-BB44-DA485B788A2F}" type="datetimeFigureOut">
              <a:rPr lang="pt-PT" smtClean="0"/>
              <a:t>07-02-2017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0C477-A1FE-46A1-9863-9863A38B61C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6629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CFEFM</a:t>
            </a:r>
            <a:r>
              <a:rPr lang="pt-PT" baseline="0" dirty="0" smtClean="0"/>
              <a:t> </a:t>
            </a:r>
            <a:r>
              <a:rPr lang="pt-PT" dirty="0" smtClean="0"/>
              <a:t>– Média das Classificações o</a:t>
            </a:r>
            <a:r>
              <a:rPr lang="pt-PT" dirty="0" smtClean="0">
                <a:latin typeface="Times New Roman"/>
                <a:cs typeface="Times New Roman"/>
              </a:rPr>
              <a:t>btidas</a:t>
            </a:r>
            <a:r>
              <a:rPr lang="pt-PT" baseline="0" dirty="0" smtClean="0">
                <a:latin typeface="Times New Roman"/>
                <a:cs typeface="Times New Roman"/>
              </a:rPr>
              <a:t> nas Instruções de Educação Física Militar.</a:t>
            </a:r>
            <a:endParaRPr lang="pt-PT" dirty="0" smtClean="0"/>
          </a:p>
          <a:p>
            <a:r>
              <a:rPr lang="pt-PT" dirty="0" smtClean="0"/>
              <a:t>CFITT - </a:t>
            </a:r>
            <a:r>
              <a:rPr lang="pt-BR" dirty="0" smtClean="0"/>
              <a:t> </a:t>
            </a:r>
            <a:r>
              <a:rPr lang="pt-PT" noProof="0" dirty="0" smtClean="0"/>
              <a:t>Média</a:t>
            </a:r>
            <a:r>
              <a:rPr lang="pt-BR" dirty="0" smtClean="0"/>
              <a:t> das Classificações obtidas nas Instruções</a:t>
            </a:r>
            <a:endParaRPr lang="pt-PT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0C477-A1FE-46A1-9863-9863A38B61CB}" type="slidenum">
              <a:rPr lang="pt-PT" smtClean="0">
                <a:solidFill>
                  <a:prstClr val="black"/>
                </a:solidFill>
              </a:rPr>
              <a:pPr/>
              <a:t>11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519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B92A-CAA3-419F-8F08-9A6C547B7C7A}" type="datetimeFigureOut">
              <a:rPr lang="en-US" smtClean="0"/>
              <a:pPr/>
              <a:t>2/7/2017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2D0C108-7C44-416D-BB86-FBF68FB57B1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B92A-CAA3-419F-8F08-9A6C547B7C7A}" type="datetimeFigureOut">
              <a:rPr lang="en-US" smtClean="0"/>
              <a:pPr/>
              <a:t>2/7/2017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C108-7C44-416D-BB86-FBF68FB57B1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2D0C108-7C44-416D-BB86-FBF68FB57B1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B92A-CAA3-419F-8F08-9A6C547B7C7A}" type="datetimeFigureOut">
              <a:rPr lang="en-US" smtClean="0"/>
              <a:pPr/>
              <a:t>2/7/2017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B92A-CAA3-419F-8F08-9A6C547B7C7A}" type="datetimeFigureOut">
              <a:rPr lang="en-US" smtClean="0"/>
              <a:pPr/>
              <a:t>2/7/2017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2D0C108-7C44-416D-BB86-FBF68FB57B1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B92A-CAA3-419F-8F08-9A6C547B7C7A}" type="datetimeFigureOut">
              <a:rPr lang="en-US" smtClean="0"/>
              <a:pPr/>
              <a:t>2/7/2017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2D0C108-7C44-416D-BB86-FBF68FB57B1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484B92A-CAA3-419F-8F08-9A6C547B7C7A}" type="datetimeFigureOut">
              <a:rPr lang="en-US" smtClean="0"/>
              <a:pPr/>
              <a:t>2/7/2017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C108-7C44-416D-BB86-FBF68FB57B1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Marcador de Posição de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2" name="Marcador de Posição de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B92A-CAA3-419F-8F08-9A6C547B7C7A}" type="datetimeFigureOut">
              <a:rPr lang="en-US" smtClean="0"/>
              <a:pPr/>
              <a:t>2/7/2017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PT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Marcador de Posição de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6" name="Marcador de Posição de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2D0C108-7C44-416D-BB86-FBF68FB57B1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B92A-CAA3-419F-8F08-9A6C547B7C7A}" type="datetimeFigureOut">
              <a:rPr lang="en-US" smtClean="0"/>
              <a:pPr/>
              <a:t>2/7/2017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2D0C108-7C44-416D-BB86-FBF68FB57B1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B92A-CAA3-419F-8F08-9A6C547B7C7A}" type="datetimeFigureOut">
              <a:rPr lang="en-US" smtClean="0"/>
              <a:pPr/>
              <a:t>2/7/2017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D0C108-7C44-416D-BB86-FBF68FB57B1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Marcador de Posição de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2D0C108-7C44-416D-BB86-FBF68FB57B1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1" name="Rec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B92A-CAA3-419F-8F08-9A6C547B7C7A}" type="datetimeFigureOut">
              <a:rPr lang="en-US" smtClean="0"/>
              <a:pPr/>
              <a:t>2/7/2017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xão rect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2D0C108-7C44-416D-BB86-FBF68FB57B1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22" name="Rec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484B92A-CAA3-419F-8F08-9A6C547B7C7A}" type="datetimeFigureOut">
              <a:rPr lang="en-US" smtClean="0"/>
              <a:pPr/>
              <a:t>2/7/2017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484B92A-CAA3-419F-8F08-9A6C547B7C7A}" type="datetimeFigureOut">
              <a:rPr lang="en-US" smtClean="0"/>
              <a:pPr/>
              <a:t>2/7/2017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2D0C108-7C44-416D-BB86-FBF68FB57B1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" y="3124200"/>
            <a:ext cx="8839200" cy="3352800"/>
          </a:xfrm>
        </p:spPr>
        <p:txBody>
          <a:bodyPr>
            <a:normAutofit/>
          </a:bodyPr>
          <a:lstStyle/>
          <a:p>
            <a:r>
              <a:rPr lang="pt-PT" dirty="0" smtClean="0">
                <a:latin typeface="Times New Roman"/>
                <a:cs typeface="Times New Roman"/>
              </a:rPr>
              <a:t>Tirocínio Para Oficiais</a:t>
            </a:r>
          </a:p>
          <a:p>
            <a:endParaRPr lang="pt-PT" dirty="0">
              <a:latin typeface="Times New Roman"/>
              <a:cs typeface="Times New Roman"/>
            </a:endParaRPr>
          </a:p>
          <a:p>
            <a:endParaRPr lang="pt-PT" dirty="0" smtClean="0">
              <a:latin typeface="Times New Roman"/>
              <a:cs typeface="Times New Roman"/>
            </a:endParaRPr>
          </a:p>
          <a:p>
            <a:endParaRPr lang="pt-PT" dirty="0">
              <a:latin typeface="Times New Roman"/>
              <a:cs typeface="Times New Roman"/>
            </a:endParaRPr>
          </a:p>
          <a:p>
            <a:endParaRPr lang="pt-PT" dirty="0" smtClean="0">
              <a:latin typeface="Times New Roman"/>
              <a:cs typeface="Times New Roman"/>
            </a:endParaRPr>
          </a:p>
          <a:p>
            <a:endParaRPr lang="pt-PT" dirty="0">
              <a:latin typeface="Times New Roman"/>
              <a:cs typeface="Times New Roman"/>
            </a:endParaRPr>
          </a:p>
          <a:p>
            <a:endParaRPr lang="pt-PT" dirty="0" smtClean="0">
              <a:latin typeface="Times New Roman"/>
              <a:cs typeface="Times New Roman"/>
            </a:endParaRPr>
          </a:p>
          <a:p>
            <a:endParaRPr lang="pt-PT" dirty="0">
              <a:latin typeface="Times New Roman"/>
              <a:cs typeface="Times New Roman"/>
            </a:endParaRPr>
          </a:p>
          <a:p>
            <a:endParaRPr lang="pt-PT" dirty="0" smtClean="0">
              <a:latin typeface="Times New Roman"/>
              <a:cs typeface="Times New Roman"/>
            </a:endParaRPr>
          </a:p>
          <a:p>
            <a:endParaRPr lang="pt-PT" dirty="0" smtClean="0">
              <a:latin typeface="Times New Roman"/>
              <a:cs typeface="Times New Roman"/>
            </a:endParaRPr>
          </a:p>
          <a:p>
            <a:pPr algn="r"/>
            <a:r>
              <a:rPr lang="pt-PT" dirty="0">
                <a:latin typeface="Times New Roman"/>
                <a:cs typeface="Times New Roman"/>
              </a:rPr>
              <a:t>S</a:t>
            </a:r>
            <a:r>
              <a:rPr lang="pt-PT" dirty="0" smtClean="0">
                <a:latin typeface="Times New Roman"/>
                <a:cs typeface="Times New Roman"/>
              </a:rPr>
              <a:t>RAE/AM, 2017</a:t>
            </a:r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PT" sz="3600" dirty="0">
                <a:solidFill>
                  <a:schemeClr val="tx1"/>
                </a:solidFill>
              </a:rPr>
              <a:t>FASE II</a:t>
            </a:r>
            <a:r>
              <a:rPr lang="pt-PT" sz="3600" dirty="0"/>
              <a:t/>
            </a:r>
            <a:br>
              <a:rPr lang="pt-PT" sz="3600" dirty="0"/>
            </a:br>
            <a:r>
              <a:rPr lang="pt-PT" sz="3600" dirty="0"/>
              <a:t>ESTÁGIO DE NATUREZA PROFISSIONAL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6400" y="8458200"/>
            <a:ext cx="8534400" cy="758952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1295400" y="7086600"/>
            <a:ext cx="8503920" cy="4572000"/>
          </a:xfrm>
        </p:spPr>
        <p:txBody>
          <a:bodyPr/>
          <a:lstStyle/>
          <a:p>
            <a:pPr marL="0" indent="0">
              <a:buNone/>
            </a:pPr>
            <a:endParaRPr lang="pt-PT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708091"/>
              </p:ext>
            </p:extLst>
          </p:nvPr>
        </p:nvGraphicFramePr>
        <p:xfrm>
          <a:off x="228600" y="228600"/>
          <a:ext cx="8839197" cy="6476999"/>
        </p:xfrm>
        <a:graphic>
          <a:graphicData uri="http://schemas.openxmlformats.org/drawingml/2006/table">
            <a:tbl>
              <a:tblPr/>
              <a:tblGrid>
                <a:gridCol w="440192"/>
                <a:gridCol w="361585"/>
                <a:gridCol w="365517"/>
                <a:gridCol w="345864"/>
                <a:gridCol w="408747"/>
                <a:gridCol w="412680"/>
                <a:gridCol w="361585"/>
                <a:gridCol w="353727"/>
                <a:gridCol w="361585"/>
                <a:gridCol w="365517"/>
                <a:gridCol w="353727"/>
                <a:gridCol w="318353"/>
                <a:gridCol w="345864"/>
                <a:gridCol w="341934"/>
                <a:gridCol w="330145"/>
                <a:gridCol w="330145"/>
                <a:gridCol w="361585"/>
                <a:gridCol w="408747"/>
                <a:gridCol w="400887"/>
                <a:gridCol w="361585"/>
                <a:gridCol w="754613"/>
                <a:gridCol w="754613"/>
              </a:tblGrid>
              <a:tr h="196727">
                <a:tc gridSpan="2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Grelha de Avaliação - Instrutor de Educação Fisica</a:t>
                      </a:r>
                    </a:p>
                  </a:txBody>
                  <a:tcPr marL="5878" marR="5878" marT="5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96727">
                <a:tc gridSpan="2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Avaliado: </a:t>
                      </a:r>
                      <a:r>
                        <a:rPr lang="pt-PT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__________________________________________________________________                 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Data____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/____/____     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Hora______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78" marR="5878" marT="5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9672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№</a:t>
                      </a:r>
                    </a:p>
                  </a:txBody>
                  <a:tcPr marL="5878" marR="5878" marT="5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9795"/>
                    </a:solidFill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Factor a avaliar / Classificação</a:t>
                      </a:r>
                    </a:p>
                  </a:txBody>
                  <a:tcPr marL="5878" marR="5878" marT="5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97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78" marR="5878" marT="5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9795"/>
                    </a:solidFill>
                  </a:tcPr>
                </a:tc>
              </a:tr>
              <a:tr h="196727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7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Local</a:t>
                      </a:r>
                      <a:endParaRPr lang="pt-PT" sz="7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78" marR="5878" marT="5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78" marR="5878" marT="5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78" marR="5878" marT="5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Correcções à classe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Motivação da classe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Desenvolvimento da sessão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Gestão e cumprimento do tempo da sessão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Posicionamento do instrutor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Segurança exercícios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Controlo e disciplina da classe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Exemplificação dos exercícios / técnicas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Confiança no desempenho de funções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Comunicação e transmissões de ideias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Dispositivo da classe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Uso de fichas de instrução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78" marR="5878" marT="58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231">
                <a:tc gridSpan="2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Soma=1+2+…+13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89231">
                <a:tc gridSpan="2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Classificação final </a:t>
                      </a:r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=soma</a:t>
                      </a:r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/13</a:t>
                      </a:r>
                    </a:p>
                  </a:txBody>
                  <a:tcPr marL="5878" marR="5878" marT="5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96727">
                <a:tc gridSpan="1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7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Nome:_________________________________</a:t>
                      </a:r>
                      <a:endParaRPr lang="pt-PT" sz="7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 Avaliador</a:t>
                      </a: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727">
                <a:tc gridSpan="11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Posto:_________</a:t>
                      </a: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_________________________</a:t>
                      </a: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78" marR="5878" marT="5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29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758952"/>
          </a:xfrm>
        </p:spPr>
        <p:txBody>
          <a:bodyPr>
            <a:normAutofit/>
          </a:bodyPr>
          <a:lstStyle/>
          <a:p>
            <a:pPr algn="r"/>
            <a:r>
              <a:rPr lang="pt-BR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CFEFM – Média das Classificações obtidas nas Instruções de Educação Física Militar.</a:t>
            </a:r>
            <a:br>
              <a:rPr lang="pt-BR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pt-BR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CFITT -  Média das Classificações obtidas nas </a:t>
            </a:r>
            <a:r>
              <a:rPr lang="pt-BR" sz="1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Instruções</a:t>
            </a:r>
            <a:endParaRPr lang="pt-PT" sz="1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572000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Para cada um dos casos, o valor final da avaliação é igual ao somatório dos valores atribuídos a cada dimensão a dividir pelo número de dimensões avaliadas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PT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nal na 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Função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Instrutor 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(CFInst)</a:t>
            </a:r>
          </a:p>
          <a:p>
            <a:pPr marL="0" indent="0" algn="ctr">
              <a:buNone/>
            </a:pPr>
            <a:r>
              <a:rPr lang="pt-BR" dirty="0" smtClean="0"/>
              <a:t>CFInst = (CFITT </a:t>
            </a:r>
            <a:r>
              <a:rPr lang="pt-BR" dirty="0"/>
              <a:t>+ </a:t>
            </a:r>
            <a:r>
              <a:rPr lang="pt-BR" dirty="0" smtClean="0"/>
              <a:t>CFEFM)/</a:t>
            </a:r>
            <a:r>
              <a:rPr lang="pt-BR" dirty="0"/>
              <a:t>2;</a:t>
            </a:r>
          </a:p>
          <a:p>
            <a:pPr marL="0" indent="0">
              <a:buNone/>
            </a:pPr>
            <a:endParaRPr lang="pt-PT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PT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nal na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Função da </a:t>
            </a:r>
            <a:r>
              <a:rPr lang="pt-PT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Aptidão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o Comando (AC)</a:t>
            </a:r>
            <a:endParaRPr lang="pt-BR" sz="2200" dirty="0" smtClean="0"/>
          </a:p>
          <a:p>
            <a:pPr marL="0" indent="0" algn="ctr">
              <a:buNone/>
            </a:pPr>
            <a:r>
              <a:rPr lang="pt-BR" dirty="0"/>
              <a:t>Aptidão para o </a:t>
            </a:r>
            <a:r>
              <a:rPr lang="pt-BR" dirty="0" smtClean="0"/>
              <a:t>Comando (AC) = (Cpel </a:t>
            </a:r>
            <a:r>
              <a:rPr lang="pt-BR" dirty="0"/>
              <a:t>+ </a:t>
            </a:r>
            <a:r>
              <a:rPr lang="pt-BR" dirty="0" smtClean="0"/>
              <a:t>CFInst)/</a:t>
            </a:r>
            <a:r>
              <a:rPr lang="pt-BR" dirty="0"/>
              <a:t>2.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971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 DE PAUTA DA 2ª FASE</a:t>
            </a:r>
            <a:endParaRPr lang="pt-PT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88392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249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758952"/>
          </a:xfrm>
        </p:spPr>
        <p:txBody>
          <a:bodyPr>
            <a:normAutofit fontScale="90000"/>
          </a:bodyPr>
          <a:lstStyle/>
          <a:p>
            <a:pPr algn="r"/>
            <a:r>
              <a:rPr lang="pt-PT" b="1" dirty="0" smtClean="0"/>
              <a:t>2.2.</a:t>
            </a:r>
            <a:r>
              <a:rPr lang="pt-PT" dirty="0" smtClean="0"/>
              <a:t> </a:t>
            </a:r>
            <a:r>
              <a:rPr lang="pt-PT" b="1" dirty="0" smtClean="0"/>
              <a:t>Trabalho </a:t>
            </a:r>
            <a:r>
              <a:rPr lang="pt-PT" b="1" dirty="0"/>
              <a:t>de Investigação </a:t>
            </a:r>
            <a:r>
              <a:rPr lang="pt-PT" b="1" dirty="0" smtClean="0"/>
              <a:t>Aplicada (</a:t>
            </a:r>
            <a:r>
              <a:rPr lang="pt-PT" b="1" dirty="0" smtClean="0">
                <a:latin typeface="Times New Roman"/>
                <a:cs typeface="Times New Roman"/>
              </a:rPr>
              <a:t>TIA</a:t>
            </a:r>
            <a:r>
              <a:rPr lang="pt-PT" b="1" dirty="0" smtClean="0"/>
              <a:t>)</a:t>
            </a:r>
            <a:br>
              <a:rPr lang="pt-PT" b="1" dirty="0" smtClean="0"/>
            </a:br>
            <a:r>
              <a:rPr lang="pt-PT" sz="1600" b="1" dirty="0" smtClean="0"/>
              <a:t>(Cap. V</a:t>
            </a:r>
            <a:r>
              <a:rPr lang="pt-BR" sz="1600" b="1" dirty="0" smtClean="0"/>
              <a:t>, Anexo </a:t>
            </a:r>
            <a:r>
              <a:rPr lang="pt-BR" sz="1600" b="1" dirty="0"/>
              <a:t>P.̸Directiva no 01.̸GAB.̸CAM.̸14)</a:t>
            </a:r>
            <a:endParaRPr lang="pt-PT" sz="16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 smtClean="0"/>
              <a:t>   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BJECTIVOS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ESPECÍFICOS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</a:p>
          <a:p>
            <a:pPr marL="0" indent="0">
              <a:buNone/>
            </a:pPr>
            <a:endParaRPr lang="pt-BR" dirty="0" smtClean="0">
              <a:latin typeface="Times New Roman"/>
              <a:cs typeface="Times New Roman"/>
            </a:endParaRP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FOMENTAR </a:t>
            </a:r>
            <a:r>
              <a:rPr lang="pt-BR" dirty="0"/>
              <a:t>A CAPACIDADE DE INICIATIVA, </a:t>
            </a:r>
            <a:r>
              <a:rPr lang="pt-BR" dirty="0" smtClean="0"/>
              <a:t>CRIATIVIDADE</a:t>
            </a:r>
            <a:r>
              <a:rPr lang="pt-BR" dirty="0"/>
              <a:t>, AUTONOMIA E DECISÃO DO </a:t>
            </a:r>
            <a:r>
              <a:rPr lang="pt-BR" dirty="0" smtClean="0"/>
              <a:t>ESTUDANTE;</a:t>
            </a:r>
          </a:p>
          <a:p>
            <a:pPr marL="0" indent="0">
              <a:buNone/>
            </a:pPr>
            <a:endParaRPr lang="pt-BR" sz="1400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DESENVOLVER </a:t>
            </a:r>
            <a:r>
              <a:rPr lang="pt-BR" dirty="0"/>
              <a:t>O HÁBITO DE INVESTIGAÇÃO E DE REFLEXÃO </a:t>
            </a:r>
            <a:r>
              <a:rPr lang="pt-BR" dirty="0" smtClean="0"/>
              <a:t>INDIVIDUAL;</a:t>
            </a:r>
          </a:p>
          <a:p>
            <a:pPr marL="0" indent="0">
              <a:buNone/>
            </a:pPr>
            <a:endParaRPr lang="pt-BR" sz="1400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ESTUDAR </a:t>
            </a:r>
            <a:r>
              <a:rPr lang="pt-BR" dirty="0"/>
              <a:t>UM ASSUNTO DE RECONHECIDO INTERESSE PARA AS </a:t>
            </a:r>
            <a:r>
              <a:rPr lang="pt-BR" dirty="0" smtClean="0"/>
              <a:t>FADM;</a:t>
            </a:r>
          </a:p>
          <a:p>
            <a:pPr marL="0" indent="0">
              <a:buNone/>
            </a:pPr>
            <a:endParaRPr lang="pt-BR" sz="1500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OBTER </a:t>
            </a:r>
            <a:r>
              <a:rPr lang="pt-BR" dirty="0"/>
              <a:t>AS COMPETÊNCIAS NECESSÁRIAS À RESOLUÇÃO DE PROBLEMAS DE ÍNDOLE </a:t>
            </a:r>
            <a:r>
              <a:rPr lang="pt-BR" dirty="0" smtClean="0"/>
              <a:t>PRÁTICA;</a:t>
            </a:r>
          </a:p>
          <a:p>
            <a:pPr marL="0" indent="0">
              <a:buNone/>
            </a:pPr>
            <a:endParaRPr lang="pt-BR" sz="1500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ELABORAR </a:t>
            </a:r>
            <a:r>
              <a:rPr lang="pt-BR" dirty="0"/>
              <a:t>UM RELATÓRIO CIENTÍFICO.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618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TIA (</a:t>
            </a:r>
            <a:r>
              <a:rPr lang="pt-PT" dirty="0" err="1" smtClean="0"/>
              <a:t>Co</a:t>
            </a:r>
            <a:r>
              <a:rPr lang="pt-PT" dirty="0" err="1" smtClean="0">
                <a:latin typeface="Times New Roman"/>
                <a:cs typeface="Times New Roman"/>
              </a:rPr>
              <a:t>nt</a:t>
            </a:r>
            <a:r>
              <a:rPr lang="pt-PT" dirty="0" smtClean="0">
                <a:latin typeface="Times New Roman"/>
                <a:cs typeface="Times New Roman"/>
              </a:rPr>
              <a:t>.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8392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Objecto de avaliação/ classificação</a:t>
            </a:r>
          </a:p>
          <a:p>
            <a:pPr marL="0" indent="0">
              <a:buNone/>
            </a:pPr>
            <a:endParaRPr lang="pt-BR" sz="1500" dirty="0" smtClean="0"/>
          </a:p>
          <a:p>
            <a:pPr marL="0" indent="0">
              <a:buNone/>
            </a:pPr>
            <a:r>
              <a:rPr lang="pt-BR" dirty="0" smtClean="0"/>
              <a:t>A </a:t>
            </a:r>
            <a:r>
              <a:rPr lang="pt-BR" dirty="0"/>
              <a:t>avaliação/ classificação do TIA abrange três fases </a:t>
            </a:r>
            <a:r>
              <a:rPr lang="pt-BR" dirty="0" smtClean="0"/>
              <a:t>distintas (expressa </a:t>
            </a:r>
            <a:r>
              <a:rPr lang="pt-BR" dirty="0"/>
              <a:t>numa escala de 0 a 20 </a:t>
            </a:r>
            <a:r>
              <a:rPr lang="pt-BR" dirty="0" smtClean="0"/>
              <a:t>valores):</a:t>
            </a:r>
          </a:p>
          <a:p>
            <a:pPr marL="0" indent="0">
              <a:buNone/>
            </a:pPr>
            <a:endParaRPr lang="pt-BR" sz="1500" dirty="0"/>
          </a:p>
          <a:p>
            <a:pPr marL="0" indent="0">
              <a:buNone/>
            </a:pPr>
            <a:r>
              <a:rPr lang="pt-BR" dirty="0"/>
              <a:t>1ª Fase: Relatório Final – 50%</a:t>
            </a:r>
          </a:p>
          <a:p>
            <a:pPr marL="0" indent="0">
              <a:buNone/>
            </a:pPr>
            <a:r>
              <a:rPr lang="pt-BR" dirty="0"/>
              <a:t>2ª Fase: Apresentação do Relatório – 25%</a:t>
            </a:r>
          </a:p>
          <a:p>
            <a:pPr marL="0" indent="0">
              <a:buNone/>
            </a:pPr>
            <a:r>
              <a:rPr lang="pt-BR" dirty="0"/>
              <a:t>3ª Fase: Defesa do relatório – 25</a:t>
            </a:r>
            <a:r>
              <a:rPr lang="pt-BR" dirty="0" smtClean="0"/>
              <a:t>%</a:t>
            </a:r>
          </a:p>
          <a:p>
            <a:pPr marL="0" indent="0">
              <a:buNone/>
            </a:pPr>
            <a:endParaRPr lang="pt-BR" sz="1500" dirty="0"/>
          </a:p>
          <a:p>
            <a:pPr marL="0" indent="0">
              <a:buNone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final TIA (CFTIA)</a:t>
            </a:r>
          </a:p>
          <a:p>
            <a:pPr marL="0" indent="0">
              <a:buNone/>
            </a:pPr>
            <a:endParaRPr lang="pt-BR" sz="1500" dirty="0" smtClean="0"/>
          </a:p>
          <a:p>
            <a:pPr marL="0" indent="0">
              <a:buNone/>
            </a:pPr>
            <a:r>
              <a:rPr lang="pt-BR" sz="2500" dirty="0" smtClean="0"/>
              <a:t>CFTIA </a:t>
            </a:r>
            <a:r>
              <a:rPr lang="pt-BR" sz="2500" dirty="0"/>
              <a:t>= (1ª Fase x 0,5) + (2ª Fase x 0,25) + (3ª Fase x 0,25)</a:t>
            </a:r>
          </a:p>
        </p:txBody>
      </p:sp>
    </p:spTree>
    <p:extLst>
      <p:ext uri="{BB962C8B-B14F-4D97-AF65-F5344CB8AC3E}">
        <p14:creationId xmlns:p14="http://schemas.microsoft.com/office/powerpoint/2010/main" val="27081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Sistematizando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689848" cy="51816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b="1" dirty="0"/>
              <a:t>Classificação Final do Estágio de Natureza Profissional (ENP)  </a:t>
            </a:r>
          </a:p>
          <a:p>
            <a:pPr marL="0" indent="0">
              <a:buNone/>
            </a:pPr>
            <a:r>
              <a:rPr lang="pt-BR" sz="2600" dirty="0"/>
              <a:t>A classificação final no ENP é obtida pela média ponderada das classificações </a:t>
            </a:r>
            <a:r>
              <a:rPr lang="pt-BR" sz="2600" dirty="0" smtClean="0"/>
              <a:t>obtidas </a:t>
            </a:r>
            <a:r>
              <a:rPr lang="pt-BR" sz="2600" dirty="0"/>
              <a:t>na Aptidão para o Comando (AC) e TIA.</a:t>
            </a:r>
          </a:p>
          <a:p>
            <a:pPr marL="0" indent="0" algn="ctr">
              <a:buNone/>
            </a:pPr>
            <a:r>
              <a:rPr lang="pt-BR" dirty="0"/>
              <a:t>ENP = (AC + TIA) / 2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b="1" dirty="0" smtClean="0"/>
              <a:t>Classificação </a:t>
            </a:r>
            <a:r>
              <a:rPr lang="pt-BR" b="1" dirty="0"/>
              <a:t>Final do TPO</a:t>
            </a:r>
          </a:p>
          <a:p>
            <a:pPr marL="0" indent="0">
              <a:buNone/>
            </a:pPr>
            <a:r>
              <a:rPr lang="pt-BR" sz="2600" dirty="0"/>
              <a:t>A classificação final do TPO é obtida pela soma da </a:t>
            </a:r>
            <a:r>
              <a:rPr lang="pt-BR" sz="2600" dirty="0"/>
              <a:t>classificação </a:t>
            </a:r>
            <a:r>
              <a:rPr lang="pt-BR" sz="2600" dirty="0"/>
              <a:t>final na </a:t>
            </a:r>
            <a:r>
              <a:rPr lang="pt-BR" sz="2600" dirty="0"/>
              <a:t>Formação </a:t>
            </a:r>
            <a:r>
              <a:rPr lang="pt-BR" sz="2600" dirty="0"/>
              <a:t>Geral Militar Técnico Táctica (FGMTT) e Estágio de Natureza Profissional (ENP), de acordo com a fórmula:</a:t>
            </a:r>
          </a:p>
          <a:p>
            <a:pPr marL="0" indent="0" algn="ctr">
              <a:buNone/>
            </a:pPr>
            <a:r>
              <a:rPr lang="pt-BR" dirty="0" smtClean="0"/>
              <a:t>Classific </a:t>
            </a:r>
            <a:r>
              <a:rPr lang="pt-BR" dirty="0"/>
              <a:t>Final = (FGMTT x 30) + (AC x 15) + (TIA x 15) / 60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180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839199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27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0" y="7848600"/>
            <a:ext cx="8534400" cy="758952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t-PT" sz="3000" dirty="0" smtClean="0"/>
          </a:p>
          <a:p>
            <a:pPr algn="ctr">
              <a:buNone/>
            </a:pPr>
            <a:r>
              <a:rPr lang="pt-PT" sz="5400" dirty="0" smtClean="0">
                <a:latin typeface="Times New Roman"/>
                <a:cs typeface="Times New Roman"/>
              </a:rPr>
              <a:t>Pela atenção dispensada,</a:t>
            </a:r>
          </a:p>
          <a:p>
            <a:pPr algn="ctr">
              <a:buNone/>
            </a:pPr>
            <a:r>
              <a:rPr lang="pt-PT" sz="5400" dirty="0" smtClean="0">
                <a:solidFill>
                  <a:schemeClr val="tx2">
                    <a:lumMod val="75000"/>
                  </a:schemeClr>
                </a:solidFill>
              </a:rPr>
              <a:t>O</a:t>
            </a:r>
            <a:r>
              <a:rPr lang="pt-PT" sz="54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brigado</a:t>
            </a:r>
            <a:r>
              <a:rPr lang="pt-PT" sz="5400" dirty="0" smtClean="0">
                <a:latin typeface="Times New Roman"/>
                <a:cs typeface="Times New Roman"/>
              </a:rPr>
              <a:t>!</a:t>
            </a:r>
            <a:endParaRPr lang="pt-PT" sz="5400" dirty="0"/>
          </a:p>
        </p:txBody>
      </p:sp>
      <p:sp>
        <p:nvSpPr>
          <p:cNvPr id="4" name="Rectângulo 3"/>
          <p:cNvSpPr/>
          <p:nvPr/>
        </p:nvSpPr>
        <p:spPr>
          <a:xfrm>
            <a:off x="3962400" y="5715000"/>
            <a:ext cx="502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  <a:p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Secção </a:t>
            </a:r>
            <a:r>
              <a:rPr lang="pt-B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Registo Académico e Estatística </a:t>
            </a:r>
            <a:endParaRPr lang="pt-PT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P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Sumário</a:t>
            </a:r>
            <a:r>
              <a:rPr lang="pt-PT" dirty="0" smtClean="0"/>
              <a:t>: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228600" y="1752600"/>
            <a:ext cx="8503920" cy="4572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PT" sz="3000" dirty="0" smtClean="0">
                <a:latin typeface="+mj-lt"/>
                <a:cs typeface="Arial" pitchFamily="34" charset="0"/>
              </a:rPr>
              <a:t> Aptidão </a:t>
            </a:r>
            <a:r>
              <a:rPr lang="pt-PT" sz="3000" dirty="0">
                <a:latin typeface="+mj-lt"/>
                <a:cs typeface="Arial" pitchFamily="34" charset="0"/>
              </a:rPr>
              <a:t>para o </a:t>
            </a:r>
            <a:r>
              <a:rPr lang="pt-PT" sz="3000" dirty="0" smtClean="0">
                <a:latin typeface="+mj-lt"/>
                <a:cs typeface="Arial" pitchFamily="34" charset="0"/>
              </a:rPr>
              <a:t>Comando (AC);</a:t>
            </a:r>
          </a:p>
          <a:p>
            <a:pPr marL="0" indent="0">
              <a:buNone/>
            </a:pPr>
            <a:endParaRPr lang="pt-PT" sz="1500" dirty="0" smtClean="0">
              <a:latin typeface="+mj-lt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3000" dirty="0" smtClean="0">
                <a:latin typeface="+mj-lt"/>
                <a:cs typeface="Arial" pitchFamily="34" charset="0"/>
              </a:rPr>
              <a:t> Trabalho </a:t>
            </a:r>
            <a:r>
              <a:rPr lang="pt-BR" sz="3000" dirty="0">
                <a:latin typeface="+mj-lt"/>
                <a:cs typeface="Arial" pitchFamily="34" charset="0"/>
              </a:rPr>
              <a:t>de Investigação Aplicada (TIA</a:t>
            </a:r>
            <a:r>
              <a:rPr lang="pt-BR" sz="3000" dirty="0" smtClean="0">
                <a:latin typeface="+mj-lt"/>
                <a:cs typeface="Arial" pitchFamily="34" charset="0"/>
              </a:rPr>
              <a:t>);</a:t>
            </a:r>
          </a:p>
          <a:p>
            <a:pPr marL="0" indent="0">
              <a:buNone/>
            </a:pPr>
            <a:endParaRPr lang="pt-BR" sz="1500" dirty="0" smtClean="0">
              <a:latin typeface="+mj-lt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3000" dirty="0" smtClean="0">
                <a:latin typeface="+mj-lt"/>
                <a:cs typeface="Arial" pitchFamily="34" charset="0"/>
              </a:rPr>
              <a:t> Sistematização.</a:t>
            </a:r>
            <a:r>
              <a:rPr lang="pt-BR" dirty="0"/>
              <a:t/>
            </a:r>
            <a:br>
              <a:rPr lang="pt-BR" dirty="0"/>
            </a:b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30705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Âmbito (Art. 1</a:t>
            </a:r>
            <a:r>
              <a:rPr lang="pt-PT" sz="3200" dirty="0" smtClean="0"/>
              <a:t>º, Anexo A, </a:t>
            </a:r>
            <a:r>
              <a:rPr lang="pt-PT" sz="3200" dirty="0" err="1" smtClean="0"/>
              <a:t>Reg.</a:t>
            </a:r>
            <a:r>
              <a:rPr lang="pt-PT" sz="3200" dirty="0" err="1" smtClean="0">
                <a:latin typeface="Times New Roman"/>
                <a:cs typeface="Times New Roman"/>
              </a:rPr>
              <a:t>TPO</a:t>
            </a:r>
            <a:r>
              <a:rPr lang="pt-PT" dirty="0" smtClean="0"/>
              <a:t>)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fontScale="92500" lnSpcReduction="10000"/>
          </a:bodyPr>
          <a:lstStyle/>
          <a:p>
            <a:pPr marL="282575" indent="0">
              <a:buNone/>
            </a:pPr>
            <a:endParaRPr lang="pt-BR" dirty="0" smtClean="0"/>
          </a:p>
          <a:p>
            <a:pPr marL="282575" indent="0">
              <a:buNone/>
            </a:pPr>
            <a:r>
              <a:rPr lang="pt-BR" dirty="0" smtClean="0"/>
              <a:t>O </a:t>
            </a:r>
            <a:r>
              <a:rPr lang="pt-BR" dirty="0"/>
              <a:t>Estágio de Natureza Profissional constitui parte integrante do TPO das diferentes </a:t>
            </a:r>
            <a:r>
              <a:rPr lang="pt-BR" dirty="0" smtClean="0"/>
              <a:t>especialidades </a:t>
            </a:r>
            <a:r>
              <a:rPr lang="pt-BR" dirty="0"/>
              <a:t>das </a:t>
            </a:r>
            <a:r>
              <a:rPr lang="pt-BR" dirty="0" smtClean="0"/>
              <a:t>FADM.</a:t>
            </a:r>
          </a:p>
          <a:p>
            <a:pPr marL="282575" indent="0">
              <a:buNone/>
            </a:pPr>
            <a:endParaRPr lang="pt-BR" dirty="0" smtClean="0"/>
          </a:p>
          <a:p>
            <a:pPr marL="282575" indent="0">
              <a:buNone/>
            </a:pPr>
            <a:r>
              <a:rPr lang="pt-BR" dirty="0" smtClean="0"/>
              <a:t>Pela </a:t>
            </a:r>
            <a:r>
              <a:rPr lang="pt-BR" dirty="0"/>
              <a:t>especificidade de que se reveste a formação dos Oficiais das FADM, o Estágio de </a:t>
            </a:r>
            <a:r>
              <a:rPr lang="pt-BR" dirty="0" smtClean="0"/>
              <a:t>Natureza </a:t>
            </a:r>
            <a:r>
              <a:rPr lang="pt-BR" dirty="0"/>
              <a:t>Profissional, inclui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duas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componentes</a:t>
            </a:r>
            <a:r>
              <a:rPr lang="pt-BR" dirty="0" smtClean="0"/>
              <a:t>:</a:t>
            </a:r>
          </a:p>
          <a:p>
            <a:pPr marL="282575" indent="0">
              <a:buNone/>
            </a:pPr>
            <a:endParaRPr lang="pt-BR" dirty="0" smtClean="0"/>
          </a:p>
          <a:p>
            <a:pPr marL="739775" indent="-457200">
              <a:buFont typeface="Wingdings" panose="05000000000000000000" pitchFamily="2" charset="2"/>
              <a:buChar char="Ø"/>
            </a:pPr>
            <a:r>
              <a:rPr lang="pt-BR" dirty="0" smtClean="0"/>
              <a:t>PRÁTICA </a:t>
            </a:r>
            <a:r>
              <a:rPr lang="pt-BR" dirty="0"/>
              <a:t>DE </a:t>
            </a:r>
            <a:r>
              <a:rPr lang="pt-BR" dirty="0" smtClean="0"/>
              <a:t>COMANDO (ou Ap</a:t>
            </a:r>
            <a:r>
              <a:rPr lang="pt-BR" dirty="0" smtClean="0">
                <a:latin typeface="Times New Roman"/>
                <a:cs typeface="Times New Roman"/>
              </a:rPr>
              <a:t>tidão para o Comando</a:t>
            </a:r>
            <a:r>
              <a:rPr lang="pt-BR" dirty="0" smtClean="0"/>
              <a:t>)</a:t>
            </a:r>
          </a:p>
          <a:p>
            <a:pPr marL="739775" indent="-457200">
              <a:buFont typeface="Wingdings" panose="05000000000000000000" pitchFamily="2" charset="2"/>
              <a:buChar char="Ø"/>
            </a:pPr>
            <a:r>
              <a:rPr lang="pt-BR" dirty="0" smtClean="0"/>
              <a:t>TRABALHO </a:t>
            </a:r>
            <a:r>
              <a:rPr lang="pt-BR" dirty="0"/>
              <a:t>DE INVESTIGAÇÃO APLICADA</a:t>
            </a:r>
          </a:p>
          <a:p>
            <a:pPr marL="1146175" indent="450850">
              <a:buNone/>
            </a:pPr>
            <a:endParaRPr lang="pt-PT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66800"/>
          </a:xfrm>
        </p:spPr>
        <p:txBody>
          <a:bodyPr>
            <a:normAutofit/>
          </a:bodyPr>
          <a:lstStyle/>
          <a:p>
            <a:r>
              <a:rPr lang="pt-PT" sz="3000" dirty="0" smtClean="0"/>
              <a:t>2.1. </a:t>
            </a:r>
            <a:r>
              <a:rPr lang="pt-PT" sz="3000" b="1" dirty="0" smtClean="0"/>
              <a:t>Prática </a:t>
            </a:r>
            <a:r>
              <a:rPr lang="pt-PT" sz="3000" b="1" dirty="0"/>
              <a:t>de Comando/Aptidão para o Comando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fontScale="92500" lnSpcReduction="10000"/>
          </a:bodyPr>
          <a:lstStyle/>
          <a:p>
            <a:pPr marL="115888" indent="58738" algn="just">
              <a:buNone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Finalidade</a:t>
            </a:r>
          </a:p>
          <a:p>
            <a:pPr marL="115888" indent="58738" algn="just">
              <a:buNone/>
            </a:pPr>
            <a:endParaRPr lang="pt-B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5888" indent="3175" algn="just">
              <a:buNone/>
            </a:pPr>
            <a:r>
              <a:rPr lang="pt-BR" dirty="0"/>
              <a:t>A componente «Aptidão para o Comando» tem como finalidade iniciar os estudantes tirocinantes no Comando de Tropas, pondo em prática os conhecimentos </a:t>
            </a:r>
            <a:r>
              <a:rPr lang="pt-BR" dirty="0" smtClean="0"/>
              <a:t>adquiridos.</a:t>
            </a:r>
          </a:p>
          <a:p>
            <a:pPr marL="115888" indent="-115888" algn="just">
              <a:buNone/>
            </a:pPr>
            <a:endParaRPr lang="pt-BR" dirty="0" smtClean="0"/>
          </a:p>
          <a:p>
            <a:pPr marL="115888" indent="3175" algn="just">
              <a:buNone/>
            </a:pPr>
            <a:r>
              <a:rPr lang="pt-BR" dirty="0" smtClean="0"/>
              <a:t>Esta </a:t>
            </a:r>
            <a:r>
              <a:rPr lang="pt-BR" dirty="0"/>
              <a:t>componente do </a:t>
            </a:r>
            <a:r>
              <a:rPr lang="pt-BR" dirty="0" smtClean="0"/>
              <a:t>Estágio </a:t>
            </a:r>
            <a:r>
              <a:rPr lang="pt-BR" dirty="0"/>
              <a:t>de Natureza Profissional deve </a:t>
            </a:r>
            <a:r>
              <a:rPr lang="pt-BR" dirty="0" err="1"/>
              <a:t>reflectir</a:t>
            </a:r>
            <a:r>
              <a:rPr lang="pt-BR" dirty="0"/>
              <a:t> a aptidão do tirocinante para o Comando e </a:t>
            </a:r>
            <a:r>
              <a:rPr lang="pt-BR" dirty="0" smtClean="0"/>
              <a:t>Liderança</a:t>
            </a:r>
            <a:r>
              <a:rPr lang="pt-BR" dirty="0"/>
              <a:t>, sendo </a:t>
            </a:r>
            <a:r>
              <a:rPr lang="pt-BR" dirty="0" err="1"/>
              <a:t>efectuada</a:t>
            </a:r>
            <a:r>
              <a:rPr lang="pt-BR" dirty="0"/>
              <a:t> com base na participação do estudante na formação de praças e </a:t>
            </a:r>
            <a:r>
              <a:rPr lang="pt-BR" dirty="0" smtClean="0"/>
              <a:t>sargentos </a:t>
            </a:r>
            <a:r>
              <a:rPr lang="pt-BR" dirty="0"/>
              <a:t>das FADM ou noutras </a:t>
            </a:r>
            <a:r>
              <a:rPr lang="pt-BR" dirty="0" err="1"/>
              <a:t>actividades</a:t>
            </a:r>
            <a:r>
              <a:rPr lang="pt-BR" dirty="0"/>
              <a:t> </a:t>
            </a:r>
            <a:r>
              <a:rPr lang="pt-BR" dirty="0" err="1"/>
              <a:t>directamente</a:t>
            </a:r>
            <a:r>
              <a:rPr lang="pt-BR" dirty="0"/>
              <a:t> relacionadas com a instrução.</a:t>
            </a:r>
          </a:p>
          <a:p>
            <a:pPr marL="115888" indent="-115888" algn="just">
              <a:buNone/>
            </a:pPr>
            <a:endParaRPr lang="pt-P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2.1. </a:t>
            </a:r>
            <a:r>
              <a:rPr lang="en-US" dirty="0" err="1"/>
              <a:t>Aptidão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o </a:t>
            </a:r>
            <a:r>
              <a:rPr lang="en-US" dirty="0" err="1"/>
              <a:t>Comando</a:t>
            </a:r>
            <a:r>
              <a:rPr lang="en-US" dirty="0"/>
              <a:t> </a:t>
            </a:r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5105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Avaliação e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</a:t>
            </a:r>
          </a:p>
          <a:p>
            <a:pPr marL="0" indent="0">
              <a:buNone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No </a:t>
            </a:r>
            <a:r>
              <a:rPr lang="pt-BR" dirty="0"/>
              <a:t>final do período de Aptidão para o Comando deverá ser atribuída pela Escola Prática/Unidade de execução, uma classificação expressa às centésimas, numa escala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0 a 20 valores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Os </a:t>
            </a:r>
            <a:r>
              <a:rPr lang="pt-BR" dirty="0"/>
              <a:t>estudantes que obtenham uma classificação inferior a 10,00 valores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reprovam no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respectivo Tirocínio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A </a:t>
            </a:r>
            <a:r>
              <a:rPr lang="pt-BR" dirty="0"/>
              <a:t>título excepcional, estes estudantes poderão ser considerados com </a:t>
            </a:r>
            <a:r>
              <a:rPr lang="pt-BR" dirty="0" smtClean="0"/>
              <a:t>aproveitamento </a:t>
            </a:r>
            <a:r>
              <a:rPr lang="pt-BR" dirty="0"/>
              <a:t>se lhes for aplicável o disposto no nº2 do artigo 13.º do regulamento que </a:t>
            </a:r>
            <a:r>
              <a:rPr lang="pt-BR" dirty="0" err="1"/>
              <a:t>en-quadra</a:t>
            </a:r>
            <a:r>
              <a:rPr lang="pt-BR" dirty="0"/>
              <a:t> as presentes normas.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45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76200" y="228600"/>
            <a:ext cx="9220200" cy="758952"/>
          </a:xfrm>
        </p:spPr>
        <p:txBody>
          <a:bodyPr>
            <a:normAutofit fontScale="90000"/>
          </a:bodyPr>
          <a:lstStyle/>
          <a:p>
            <a:r>
              <a:rPr lang="pt-BR" sz="3100" b="1" smtClean="0"/>
              <a:t>2.1.1 Avaliação </a:t>
            </a:r>
            <a:r>
              <a:rPr lang="pt-BR" sz="3100" b="1" dirty="0"/>
              <a:t>da Aptidão para o Comando</a:t>
            </a:r>
            <a:r>
              <a:rPr lang="pt-BR" dirty="0" smtClean="0"/>
              <a:t>                          </a:t>
            </a:r>
            <a:r>
              <a:rPr lang="pt-BR" sz="1600" dirty="0" smtClean="0"/>
              <a:t>(</a:t>
            </a:r>
            <a:r>
              <a:rPr lang="pt-BR" sz="1600" dirty="0"/>
              <a:t>Anexo P.̸Directiva no 01.̸GAB.̸CAM.̸14)</a:t>
            </a:r>
            <a:endParaRPr lang="pt-PT" sz="1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0392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/>
              <a:t>A Aptidão para o Comando é de carácter contínuo e é avaliada em duas áreas.̸componentes</a:t>
            </a:r>
            <a:r>
              <a:rPr lang="pt-BR" sz="2500" dirty="0" smtClean="0"/>
              <a:t>:</a:t>
            </a:r>
          </a:p>
          <a:p>
            <a:pPr marL="0" indent="0">
              <a:buNone/>
            </a:pPr>
            <a:endParaRPr lang="pt-BR" sz="1200" dirty="0"/>
          </a:p>
          <a:p>
            <a:pPr marL="0" indent="0">
              <a:buNone/>
            </a:pPr>
            <a:r>
              <a:rPr lang="pt-BR" sz="2500" b="1" dirty="0"/>
              <a:t>a)</a:t>
            </a:r>
            <a:r>
              <a:rPr lang="pt-BR" sz="2500" dirty="0"/>
              <a:t>	Função de Comandante de Pelotão.̸Grupo</a:t>
            </a:r>
          </a:p>
          <a:p>
            <a:pPr marL="0" indent="0">
              <a:buNone/>
            </a:pPr>
            <a:r>
              <a:rPr lang="pt-BR" sz="2500" dirty="0"/>
              <a:t>Onde se pretende avaliar a aptidão que o tirocinante tem para a Prática do Comando e relacionamento com os subordinados</a:t>
            </a:r>
            <a:r>
              <a:rPr lang="pt-BR" sz="2500" dirty="0" smtClean="0"/>
              <a:t>.</a:t>
            </a:r>
          </a:p>
          <a:p>
            <a:pPr marL="0" indent="0">
              <a:buNone/>
            </a:pPr>
            <a:endParaRPr lang="pt-BR" sz="1200" dirty="0" smtClean="0"/>
          </a:p>
          <a:p>
            <a:pPr marL="0" indent="0">
              <a:buNone/>
            </a:pPr>
            <a:r>
              <a:rPr lang="pt-BR" sz="2500" b="1" dirty="0"/>
              <a:t>b)</a:t>
            </a:r>
            <a:r>
              <a:rPr lang="pt-BR" sz="2500" dirty="0"/>
              <a:t>	Função de Instrutor</a:t>
            </a:r>
          </a:p>
          <a:p>
            <a:pPr marL="0" indent="0">
              <a:buNone/>
            </a:pPr>
            <a:r>
              <a:rPr lang="pt-BR" sz="2500" dirty="0"/>
              <a:t>Onde se pretende avaliar as competências pedagógicas, do tirocinante, para ministrar conteúdos essencialmente militares. Esta função divide-se por sua vez em duas componentes</a:t>
            </a:r>
            <a:r>
              <a:rPr lang="pt-BR" sz="2500" dirty="0" smtClean="0"/>
              <a:t>:</a:t>
            </a: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23364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6868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500" dirty="0"/>
              <a:t>(</a:t>
            </a:r>
            <a:r>
              <a:rPr lang="pt-BR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</a:t>
            </a:r>
            <a:r>
              <a:rPr lang="pt-BR" sz="2500" dirty="0"/>
              <a:t>)	Instrutor de matérias Técnico Tácticas específicas da especialidade</a:t>
            </a:r>
            <a:r>
              <a:rPr lang="pt-BR" sz="2500" dirty="0" smtClean="0"/>
              <a:t>;</a:t>
            </a:r>
            <a:endParaRPr lang="pt-BR" sz="2500" dirty="0"/>
          </a:p>
          <a:p>
            <a:pPr marL="0" indent="0">
              <a:buNone/>
            </a:pPr>
            <a:r>
              <a:rPr lang="pt-BR" sz="2500" dirty="0"/>
              <a:t>(</a:t>
            </a:r>
            <a:r>
              <a:rPr lang="pt-BR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b2</a:t>
            </a:r>
            <a:r>
              <a:rPr lang="pt-BR" sz="2500" dirty="0"/>
              <a:t>)	Instrutor de Educação Física Militar</a:t>
            </a:r>
            <a:r>
              <a:rPr lang="pt-BR" sz="2500" dirty="0" smtClean="0"/>
              <a:t>.</a:t>
            </a:r>
          </a:p>
          <a:p>
            <a:pPr marL="0" indent="0">
              <a:buNone/>
            </a:pPr>
            <a:endParaRPr lang="pt-BR" sz="1000" dirty="0"/>
          </a:p>
          <a:p>
            <a:pPr marL="0" indent="0">
              <a:buNone/>
            </a:pPr>
            <a:r>
              <a:rPr lang="pt-BR" sz="2500" dirty="0"/>
              <a:t>Para efeito de avaliação são utilizadas três (3) </a:t>
            </a:r>
            <a:r>
              <a:rPr lang="pt-BR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Grelhas de avaliação</a:t>
            </a:r>
            <a:r>
              <a:rPr lang="pt-BR" sz="2500" dirty="0"/>
              <a:t>, uma para cada </a:t>
            </a:r>
            <a:r>
              <a:rPr lang="pt-BR" sz="2500" dirty="0" smtClean="0"/>
              <a:t>respectiva área específica </a:t>
            </a:r>
            <a:r>
              <a:rPr lang="pt-BR" sz="2500" dirty="0"/>
              <a:t>que se pretende avaliar</a:t>
            </a:r>
            <a:r>
              <a:rPr lang="pt-BR" sz="2500" dirty="0" smtClean="0"/>
              <a:t>:</a:t>
            </a:r>
          </a:p>
          <a:p>
            <a:pPr marL="0" indent="0">
              <a:buNone/>
            </a:pPr>
            <a:endParaRPr lang="pt-BR" sz="1200" dirty="0"/>
          </a:p>
          <a:p>
            <a:pPr>
              <a:buFont typeface="Wingdings" pitchFamily="2" charset="2"/>
              <a:buChar char="Ø"/>
            </a:pPr>
            <a:r>
              <a:rPr lang="pt-BR" sz="2500" dirty="0" smtClean="0"/>
              <a:t>   Grelha </a:t>
            </a:r>
            <a:r>
              <a:rPr lang="pt-BR" sz="2500" dirty="0"/>
              <a:t>de Avaliação de Comandante de </a:t>
            </a:r>
            <a:r>
              <a:rPr lang="pt-BR" sz="2500" dirty="0" smtClean="0"/>
              <a:t>Pelotão (</a:t>
            </a:r>
            <a:r>
              <a:rPr lang="pt-BR" sz="2500" b="1" dirty="0" smtClean="0"/>
              <a:t>CPel</a:t>
            </a:r>
            <a:r>
              <a:rPr lang="pt-BR" sz="2500" dirty="0" smtClean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pt-BR" sz="2500" dirty="0" smtClean="0"/>
              <a:t>   Grelha </a:t>
            </a:r>
            <a:r>
              <a:rPr lang="pt-BR" sz="2500" dirty="0"/>
              <a:t>de Avaliação de Instrutor de matérias Técnico Tácticas (</a:t>
            </a:r>
            <a:r>
              <a:rPr lang="pt-BR" sz="2500" b="1" dirty="0"/>
              <a:t>InstTT</a:t>
            </a:r>
            <a:r>
              <a:rPr lang="pt-BR" sz="2500" dirty="0" smtClean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pt-BR" sz="2500" dirty="0" smtClean="0"/>
              <a:t>   Grelha </a:t>
            </a:r>
            <a:r>
              <a:rPr lang="pt-BR" sz="2500" dirty="0"/>
              <a:t>de Avaliação de Instrutor de Educação Física Militar (</a:t>
            </a:r>
            <a:r>
              <a:rPr lang="pt-BR" sz="2500" b="1" dirty="0"/>
              <a:t>InstEFM</a:t>
            </a:r>
            <a:r>
              <a:rPr lang="pt-BR" sz="2500" dirty="0" smtClean="0"/>
              <a:t>).</a:t>
            </a:r>
          </a:p>
          <a:p>
            <a:pPr marL="0" indent="0">
              <a:buNone/>
            </a:pPr>
            <a:r>
              <a:rPr lang="pt-BR" sz="1200" dirty="0" smtClean="0"/>
              <a:t>                                                                                                                     </a:t>
            </a:r>
            <a:r>
              <a:rPr lang="pt-BR" sz="1300" dirty="0" smtClean="0"/>
              <a:t> </a:t>
            </a:r>
            <a:r>
              <a:rPr lang="pt-BR" sz="1300" i="1" dirty="0" smtClean="0"/>
              <a:t>(</a:t>
            </a:r>
            <a:r>
              <a:rPr lang="pt-BR" sz="1300" i="1" dirty="0" smtClean="0"/>
              <a:t>Vide </a:t>
            </a:r>
            <a:r>
              <a:rPr lang="pt-BR" sz="1300" i="1" dirty="0" smtClean="0"/>
              <a:t>Anexo </a:t>
            </a:r>
            <a:r>
              <a:rPr lang="pt-BR" sz="1300" i="1" dirty="0" smtClean="0"/>
              <a:t>P </a:t>
            </a:r>
            <a:r>
              <a:rPr lang="pt-BR" sz="1300" i="1" dirty="0"/>
              <a:t>9 – </a:t>
            </a:r>
            <a:r>
              <a:rPr lang="pt-BR" sz="1300" i="1" dirty="0" smtClean="0"/>
              <a:t>18 .</a:t>
            </a:r>
            <a:r>
              <a:rPr lang="pt-BR" sz="1300" i="1" dirty="0" smtClean="0"/>
              <a:t≯ </a:t>
            </a:r>
            <a:r>
              <a:rPr lang="pt-BR" sz="1300" i="1" dirty="0" err="1" smtClean="0"/>
              <a:t>Directiva</a:t>
            </a:r>
            <a:r>
              <a:rPr lang="pt-BR" sz="1300" i="1" dirty="0" smtClean="0"/>
              <a:t> </a:t>
            </a:r>
            <a:r>
              <a:rPr lang="pt-BR" sz="1300" i="1" dirty="0"/>
              <a:t>no </a:t>
            </a:r>
            <a:r>
              <a:rPr lang="pt-BR" sz="1300" i="1" dirty="0" smtClean="0"/>
              <a:t>01 .̸ GAB</a:t>
            </a:r>
            <a:r>
              <a:rPr lang="pt-BR" sz="1300" i="1" dirty="0"/>
              <a:t>.̸</a:t>
            </a:r>
            <a:r>
              <a:rPr lang="pt-BR" sz="1300" i="1" dirty="0" smtClean="0"/>
              <a:t>CAM .̸ 14</a:t>
            </a:r>
            <a:r>
              <a:rPr lang="pt-BR" sz="13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2596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6880123"/>
            <a:ext cx="8534400" cy="758952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>
          <a:xfrm>
            <a:off x="617957" y="7543800"/>
            <a:ext cx="8503920" cy="4572000"/>
          </a:xfrm>
        </p:spPr>
        <p:txBody>
          <a:bodyPr/>
          <a:lstStyle/>
          <a:p>
            <a:pPr marL="0" indent="0">
              <a:buNone/>
            </a:pPr>
            <a:endParaRPr lang="pt-PT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732706"/>
              </p:ext>
            </p:extLst>
          </p:nvPr>
        </p:nvGraphicFramePr>
        <p:xfrm>
          <a:off x="304797" y="152405"/>
          <a:ext cx="8381997" cy="6553203"/>
        </p:xfrm>
        <a:graphic>
          <a:graphicData uri="http://schemas.openxmlformats.org/drawingml/2006/table">
            <a:tbl>
              <a:tblPr/>
              <a:tblGrid>
                <a:gridCol w="417423"/>
                <a:gridCol w="342881"/>
                <a:gridCol w="346610"/>
                <a:gridCol w="327975"/>
                <a:gridCol w="387608"/>
                <a:gridCol w="391334"/>
                <a:gridCol w="342881"/>
                <a:gridCol w="335430"/>
                <a:gridCol w="342881"/>
                <a:gridCol w="346610"/>
                <a:gridCol w="335430"/>
                <a:gridCol w="301887"/>
                <a:gridCol w="327975"/>
                <a:gridCol w="324248"/>
                <a:gridCol w="313069"/>
                <a:gridCol w="313069"/>
                <a:gridCol w="342881"/>
                <a:gridCol w="387608"/>
                <a:gridCol w="380154"/>
                <a:gridCol w="342881"/>
                <a:gridCol w="715581"/>
                <a:gridCol w="715581"/>
              </a:tblGrid>
              <a:tr h="164873">
                <a:tc gridSpan="2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Grelha de Avaliação - Comandante de Pelotão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5638">
                <a:tc gridSpan="2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Avaliado: </a:t>
                      </a:r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____________________________________________________________________________                  </a:t>
                      </a:r>
                      <a:r>
                        <a:rPr lang="pt-PT" sz="9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Data____</a:t>
                      </a:r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/____/____      </a:t>
                      </a:r>
                      <a:r>
                        <a:rPr lang="pt-PT" sz="9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Hora______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5859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№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30" marR="4930" marT="4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9795"/>
                    </a:solidFill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Factor a avaliar / Classificação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97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30" marR="4930" marT="4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9795"/>
                    </a:solidFill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Aprumo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30" marR="4930" marT="4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30" marR="4930" marT="4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Coragem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Decisão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Credibilidade (confiança)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Resistência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Entusiasmo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Humildade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Humor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Iniciativa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Integridade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Julgamento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Justiça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Conhecimento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Lealdade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Altrusmo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Tacto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859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gridSpan="2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Soma=1+2+…+16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19830">
                <a:tc gridSpan="2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Classificação final =soma/16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64873">
                <a:tc gridSpan="1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6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Nome:_________________________________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pt-PT" sz="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 Avaliador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873">
                <a:tc gridSpan="11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6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Posto:_________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_________________________</a:t>
                      </a: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30" marR="4930" marT="4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35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7848600"/>
            <a:ext cx="8534400" cy="758952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-29497" y="7543800"/>
            <a:ext cx="8503920" cy="4572000"/>
          </a:xfrm>
        </p:spPr>
        <p:txBody>
          <a:bodyPr/>
          <a:lstStyle/>
          <a:p>
            <a:endParaRPr lang="pt-PT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519527"/>
              </p:ext>
            </p:extLst>
          </p:nvPr>
        </p:nvGraphicFramePr>
        <p:xfrm>
          <a:off x="152397" y="228599"/>
          <a:ext cx="8839205" cy="6476995"/>
        </p:xfrm>
        <a:graphic>
          <a:graphicData uri="http://schemas.openxmlformats.org/drawingml/2006/table">
            <a:tbl>
              <a:tblPr/>
              <a:tblGrid>
                <a:gridCol w="440192"/>
                <a:gridCol w="361585"/>
                <a:gridCol w="365516"/>
                <a:gridCol w="345865"/>
                <a:gridCol w="408750"/>
                <a:gridCol w="412680"/>
                <a:gridCol w="361585"/>
                <a:gridCol w="353727"/>
                <a:gridCol w="361585"/>
                <a:gridCol w="365516"/>
                <a:gridCol w="353727"/>
                <a:gridCol w="318353"/>
                <a:gridCol w="345865"/>
                <a:gridCol w="341935"/>
                <a:gridCol w="330143"/>
                <a:gridCol w="330143"/>
                <a:gridCol w="361585"/>
                <a:gridCol w="408750"/>
                <a:gridCol w="400888"/>
                <a:gridCol w="361585"/>
                <a:gridCol w="754615"/>
                <a:gridCol w="754615"/>
              </a:tblGrid>
              <a:tr h="278984">
                <a:tc gridSpan="2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Grelha de Avaliação - Instrutor de </a:t>
                      </a:r>
                      <a:r>
                        <a:rPr lang="pt-PT" sz="12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Mat</a:t>
                      </a:r>
                      <a:r>
                        <a:rPr lang="pt-PT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é</a:t>
                      </a:r>
                      <a:r>
                        <a:rPr lang="pt-PT" sz="12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rial</a:t>
                      </a:r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T</a:t>
                      </a:r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é</a:t>
                      </a:r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cnico T</a:t>
                      </a:r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á</a:t>
                      </a:r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ctico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78984">
                <a:tc gridSpan="2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Avaliado: ___________________                  Data____/____/____      Hora______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78984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№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42" marR="8442" marT="8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9795"/>
                    </a:solidFill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Factor a avaliar / Classificação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97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42" marR="8442" marT="8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9795"/>
                    </a:solidFill>
                  </a:tcPr>
                </a:tc>
              </a:tr>
              <a:tr h="27898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Preparou a instrução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42" marR="8442" marT="8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42" marR="8442" marT="8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Disposição do Pelotão / Grupo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Respeitou as fases da instrução. (Introdução, Desenvolvimento, conclusão e tempo)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Motivou o Pelotão / Grupo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Demonstrou o domínio das matérias / assunto ministrado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Demonstrou Auto Confiança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Comportamento Geral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Maneirismos do instrutor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7095">
                <a:tc gridSpan="2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Soma=1+2+…+8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77095">
                <a:tc gridSpan="2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Classificação final =soma/8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43125">
                <a:tc gridSpan="1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Nome</a:t>
                      </a:r>
                      <a:r>
                        <a:rPr lang="pt-PT" sz="11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:_____________________________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 Avaliador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984">
                <a:tc gridSpan="11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Posto:_________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_________________________</a:t>
                      </a: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42" marR="8442" marT="8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95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911</TotalTime>
  <Words>1686</Words>
  <Application>Microsoft Office PowerPoint</Application>
  <PresentationFormat>Apresentação na tela (4:3)</PresentationFormat>
  <Paragraphs>1027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Cívico</vt:lpstr>
      <vt:lpstr>FASE II ESTÁGIO DE NATUREZA PROFISSIONAL</vt:lpstr>
      <vt:lpstr>Sumário:</vt:lpstr>
      <vt:lpstr>Âmbito (Art. 1º, Anexo A, Reg.TPO) </vt:lpstr>
      <vt:lpstr>2.1. Prática de Comando/Aptidão para o Comando</vt:lpstr>
      <vt:lpstr>2.1. Aptidão para o Comando (Cont.)</vt:lpstr>
      <vt:lpstr>2.1.1 Avaliação da Aptidão para o Comando                          (Anexo P.̸Directiva no 01.̸GAB.̸CAM.̸14)</vt:lpstr>
      <vt:lpstr>Apresentação do PowerPoint</vt:lpstr>
      <vt:lpstr>Apresentação do PowerPoint</vt:lpstr>
      <vt:lpstr>Apresentação do PowerPoint</vt:lpstr>
      <vt:lpstr>Apresentação do PowerPoint</vt:lpstr>
      <vt:lpstr>CFEFM – Média das Classificações obtidas nas Instruções de Educação Física Militar. CFITT -  Média das Classificações obtidas nas Instruções</vt:lpstr>
      <vt:lpstr>MODELO DE PAUTA DA 2ª FASE</vt:lpstr>
      <vt:lpstr>2.2. Trabalho de Investigação Aplicada (TIA) (Cap. V, Anexo P.̸Directiva no 01.̸GAB.̸CAM.̸14)</vt:lpstr>
      <vt:lpstr>TIA (Cont.)</vt:lpstr>
      <vt:lpstr>Sistematizando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FACTORES PRINCIPAIS DA LIDERANCA</dc:title>
  <dc:creator>hp</dc:creator>
  <cp:lastModifiedBy>User18</cp:lastModifiedBy>
  <cp:revision>117</cp:revision>
  <dcterms:created xsi:type="dcterms:W3CDTF">2015-08-04T06:30:16Z</dcterms:created>
  <dcterms:modified xsi:type="dcterms:W3CDTF">2017-02-07T08:16:33Z</dcterms:modified>
</cp:coreProperties>
</file>