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00" r:id="rId2"/>
  </p:sldMasterIdLst>
  <p:notesMasterIdLst>
    <p:notesMasterId r:id="rId22"/>
  </p:notesMasterIdLst>
  <p:handoutMasterIdLst>
    <p:handoutMasterId r:id="rId23"/>
  </p:handoutMasterIdLst>
  <p:sldIdLst>
    <p:sldId id="283" r:id="rId3"/>
    <p:sldId id="284" r:id="rId4"/>
    <p:sldId id="286" r:id="rId5"/>
    <p:sldId id="311" r:id="rId6"/>
    <p:sldId id="300" r:id="rId7"/>
    <p:sldId id="302" r:id="rId8"/>
    <p:sldId id="295" r:id="rId9"/>
    <p:sldId id="312" r:id="rId10"/>
    <p:sldId id="303" r:id="rId11"/>
    <p:sldId id="301" r:id="rId12"/>
    <p:sldId id="287" r:id="rId13"/>
    <p:sldId id="315" r:id="rId14"/>
    <p:sldId id="305" r:id="rId15"/>
    <p:sldId id="299" r:id="rId16"/>
    <p:sldId id="309" r:id="rId17"/>
    <p:sldId id="308" r:id="rId18"/>
    <p:sldId id="313" r:id="rId19"/>
    <p:sldId id="279" r:id="rId20"/>
    <p:sldId id="314" r:id="rId21"/>
  </p:sldIdLst>
  <p:sldSz cx="9144000" cy="5143500" type="screen16x9"/>
  <p:notesSz cx="6805613" cy="99393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0099"/>
    <a:srgbClr val="A80000"/>
    <a:srgbClr val="66FFFF"/>
    <a:srgbClr val="003300"/>
    <a:srgbClr val="119F11"/>
    <a:srgbClr val="28E828"/>
    <a:srgbClr val="FF3399"/>
    <a:srgbClr val="FBFBFB"/>
    <a:srgbClr val="7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792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8"/>
    </p:cViewPr>
  </p:sorterViewPr>
  <p:notesViewPr>
    <p:cSldViewPr snapToGrid="0" snapToObjects="1">
      <p:cViewPr varScale="1">
        <p:scale>
          <a:sx n="50" d="100"/>
          <a:sy n="50" d="100"/>
        </p:scale>
        <p:origin x="2898" y="36"/>
      </p:cViewPr>
      <p:guideLst>
        <p:guide orient="horz" pos="3130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12B6A-E47F-439A-9D99-EE5610DE56D7}" type="datetimeFigureOut">
              <a:rPr lang="pt-PT" smtClean="0"/>
              <a:pPr/>
              <a:t>22/02/2017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E071B-2AB1-4AFB-8AAC-F6A99B979308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63517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37544-26D9-49A6-BB2D-928395987FB7}" type="datetimeFigureOut">
              <a:rPr lang="pt-PT" smtClean="0"/>
              <a:pPr/>
              <a:t>22/02/2017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17086-8876-4D12-8ED6-BF7CDD3FBC0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83794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>
          <a:xfrm>
            <a:off x="92075" y="4721225"/>
            <a:ext cx="6623049" cy="4471988"/>
          </a:xfrm>
        </p:spPr>
        <p:txBody>
          <a:bodyPr>
            <a:normAutofit/>
          </a:bodyPr>
          <a:lstStyle/>
          <a:p>
            <a:r>
              <a:rPr lang="pt-PT" sz="1400" dirty="0"/>
              <a:t>É uma ciência, pois tem objeto próprio, leis próprias e método próprio</a:t>
            </a:r>
            <a:r>
              <a:rPr lang="pt-PT" sz="1400" dirty="0" smtClean="0"/>
              <a:t>.</a:t>
            </a:r>
          </a:p>
          <a:p>
            <a:r>
              <a:rPr lang="pt-PT" sz="1400" dirty="0" smtClean="0"/>
              <a:t>Podemos afirmar que a ética </a:t>
            </a:r>
            <a:r>
              <a:rPr lang="pt-PT" sz="1400" dirty="0"/>
              <a:t>é a ciência do comportamento moral dos homens em </a:t>
            </a:r>
            <a:r>
              <a:rPr lang="pt-PT" sz="1400" dirty="0" smtClean="0"/>
              <a:t>sociedade...</a:t>
            </a:r>
          </a:p>
          <a:p>
            <a:r>
              <a:rPr lang="pt-PT" sz="1400" dirty="0" smtClean="0"/>
              <a:t>Pois a Moral é </a:t>
            </a:r>
            <a:endParaRPr lang="pt-PT" sz="1400" dirty="0"/>
          </a:p>
          <a:p>
            <a:endParaRPr lang="pt-PT" sz="1400" dirty="0" smtClean="0"/>
          </a:p>
          <a:p>
            <a:endParaRPr lang="pt-PT" sz="140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>
                <a:solidFill>
                  <a:prstClr val="black"/>
                </a:solidFill>
              </a:rPr>
              <a:pPr/>
              <a:t>3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73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>
                <a:solidFill>
                  <a:prstClr val="black"/>
                </a:solidFill>
              </a:rPr>
              <a:pPr/>
              <a:t>12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16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>
                <a:solidFill>
                  <a:prstClr val="black"/>
                </a:solidFill>
              </a:rPr>
              <a:pPr/>
              <a:t>13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50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>
                <a:solidFill>
                  <a:prstClr val="black"/>
                </a:solidFill>
              </a:rPr>
              <a:pPr/>
              <a:t>14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77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>
                <a:solidFill>
                  <a:prstClr val="black"/>
                </a:solidFill>
              </a:rPr>
              <a:pPr/>
              <a:t>15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40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>
                <a:solidFill>
                  <a:prstClr val="black"/>
                </a:solidFill>
              </a:rPr>
              <a:pPr/>
              <a:t>16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4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>
                <a:solidFill>
                  <a:prstClr val="black"/>
                </a:solidFill>
              </a:rPr>
              <a:pPr/>
              <a:t>17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75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/>
              <a:pPr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3127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>
          <a:xfrm>
            <a:off x="92075" y="4721225"/>
            <a:ext cx="6623049" cy="4471988"/>
          </a:xfrm>
        </p:spPr>
        <p:txBody>
          <a:bodyPr>
            <a:normAutofit/>
          </a:bodyPr>
          <a:lstStyle/>
          <a:p>
            <a:r>
              <a:rPr lang="pt-PT" sz="1400" dirty="0"/>
              <a:t>É uma ciência, pois tem objeto próprio, leis próprias e método próprio</a:t>
            </a:r>
            <a:r>
              <a:rPr lang="pt-PT" sz="1400" dirty="0" smtClean="0"/>
              <a:t>.</a:t>
            </a:r>
          </a:p>
          <a:p>
            <a:r>
              <a:rPr lang="pt-PT" sz="1400" dirty="0" smtClean="0"/>
              <a:t>Podemos afirmar que a ética </a:t>
            </a:r>
            <a:r>
              <a:rPr lang="pt-PT" sz="1400" dirty="0"/>
              <a:t>é a ciência do comportamento moral dos homens em </a:t>
            </a:r>
            <a:r>
              <a:rPr lang="pt-PT" sz="1400" dirty="0" smtClean="0"/>
              <a:t>sociedade...</a:t>
            </a:r>
          </a:p>
          <a:p>
            <a:r>
              <a:rPr lang="pt-PT" sz="1400" dirty="0" smtClean="0"/>
              <a:t>Pois a Moral é </a:t>
            </a:r>
            <a:endParaRPr lang="pt-PT" sz="1400" dirty="0"/>
          </a:p>
          <a:p>
            <a:endParaRPr lang="pt-PT" sz="1400" dirty="0" smtClean="0"/>
          </a:p>
          <a:p>
            <a:endParaRPr lang="pt-PT" sz="140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>
                <a:solidFill>
                  <a:prstClr val="black"/>
                </a:solidFill>
              </a:rPr>
              <a:pPr/>
              <a:t>4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69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>
          <a:xfrm>
            <a:off x="92075" y="4721225"/>
            <a:ext cx="6623049" cy="4471988"/>
          </a:xfrm>
        </p:spPr>
        <p:txBody>
          <a:bodyPr>
            <a:normAutofit/>
          </a:bodyPr>
          <a:lstStyle/>
          <a:p>
            <a:r>
              <a:rPr lang="pt-PT" sz="1400" dirty="0"/>
              <a:t>É uma ciência, pois tem objeto próprio, leis próprias e método próprio</a:t>
            </a:r>
            <a:r>
              <a:rPr lang="pt-PT" sz="1400" dirty="0" smtClean="0"/>
              <a:t>.</a:t>
            </a:r>
          </a:p>
          <a:p>
            <a:r>
              <a:rPr lang="pt-PT" sz="1400" dirty="0" smtClean="0"/>
              <a:t>Podemos afirmar que a ética </a:t>
            </a:r>
            <a:r>
              <a:rPr lang="pt-PT" sz="1400" dirty="0"/>
              <a:t>é a ciência do comportamento moral dos homens em </a:t>
            </a:r>
            <a:r>
              <a:rPr lang="pt-PT" sz="1400" dirty="0" smtClean="0"/>
              <a:t>sociedade...</a:t>
            </a:r>
          </a:p>
          <a:p>
            <a:r>
              <a:rPr lang="pt-PT" sz="1400" dirty="0" smtClean="0"/>
              <a:t>Pois a Moral é </a:t>
            </a:r>
            <a:endParaRPr lang="pt-PT" sz="1400" dirty="0"/>
          </a:p>
          <a:p>
            <a:endParaRPr lang="pt-PT" sz="1400" dirty="0" smtClean="0"/>
          </a:p>
          <a:p>
            <a:endParaRPr lang="pt-PT" sz="140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>
                <a:solidFill>
                  <a:prstClr val="black"/>
                </a:solidFill>
              </a:rPr>
              <a:pPr/>
              <a:t>5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98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>
                <a:solidFill>
                  <a:prstClr val="black"/>
                </a:solidFill>
              </a:rPr>
              <a:pPr/>
              <a:t>6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03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>
                <a:solidFill>
                  <a:prstClr val="black"/>
                </a:solidFill>
              </a:rPr>
              <a:pPr/>
              <a:t>7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52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>
                <a:solidFill>
                  <a:prstClr val="black"/>
                </a:solidFill>
              </a:rPr>
              <a:pPr/>
              <a:t>8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03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>
                <a:solidFill>
                  <a:prstClr val="black"/>
                </a:solidFill>
              </a:rPr>
              <a:pPr/>
              <a:t>9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29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>
                <a:solidFill>
                  <a:prstClr val="black"/>
                </a:solidFill>
              </a:rPr>
              <a:pPr/>
              <a:t>10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17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7086-8876-4D12-8ED6-BF7CDD3FBC06}" type="slidenum">
              <a:rPr lang="pt-PT" smtClean="0">
                <a:solidFill>
                  <a:prstClr val="black"/>
                </a:solidFill>
              </a:rPr>
              <a:pPr/>
              <a:t>11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10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rgbClr val="A80000">
                <a:alpha val="87843"/>
              </a:srgbClr>
            </a:gs>
            <a:gs pos="0">
              <a:srgbClr val="72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www.portaldocidadao.pt/image/journal/article?img_id=33631404&amp;t=143801346824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740666" y="1942887"/>
            <a:ext cx="4589585" cy="110825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7F7F7F"/>
          </a:solidFill>
          <a:latin typeface="Gill Sans Light"/>
          <a:ea typeface="MS PGothic" pitchFamily="34" charset="-128"/>
          <a:cs typeface="Gill Sans Light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Gill Sans Light" charset="0"/>
          <a:ea typeface="MS PGothic" pitchFamily="34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Gill Sans Light" charset="0"/>
          <a:ea typeface="MS PGothic" pitchFamily="34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Gill Sans Light" charset="0"/>
          <a:ea typeface="MS PGothic" pitchFamily="34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Gill Sans Light" charset="0"/>
          <a:ea typeface="MS PGothic" pitchFamily="34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Gill Sans Ligh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Gill Sans Ligh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Gill Sans Ligh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Gill Sans Light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Gill Sans Light"/>
          <a:ea typeface="MS PGothic" pitchFamily="34" charset="-128"/>
          <a:cs typeface="Gill Sans Ligh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Gill Sans Light"/>
          <a:ea typeface="MS PGothic" pitchFamily="34" charset="-128"/>
          <a:cs typeface="Gill Sans Ligh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Gill Sans Light"/>
          <a:ea typeface="MS PGothic" pitchFamily="34" charset="-128"/>
          <a:cs typeface="Gill Sans Ligh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Gill Sans Light"/>
          <a:ea typeface="MS PGothic" pitchFamily="34" charset="-128"/>
          <a:cs typeface="Gill Sans Ligh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Gill Sans Light"/>
          <a:ea typeface="MS PGothic" pitchFamily="34" charset="-128"/>
          <a:cs typeface="Gill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flip="none" rotWithShape="1">
          <a:gsLst>
            <a:gs pos="100000">
              <a:srgbClr val="A80000">
                <a:alpha val="87843"/>
              </a:srgbClr>
            </a:gs>
            <a:gs pos="0">
              <a:srgbClr val="72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linha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3" y="4718050"/>
            <a:ext cx="7199312" cy="1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AutoShape 6" descr="https://www.portaldocidadao.pt/image/journal/article?img_id=33631404&amp;t=1438013468243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62472" name="Picture 8" descr="https://www.portaldocidadao.pt/image/journal/article?img_id=33631404&amp;t=1438013468243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034087" y="1608140"/>
            <a:ext cx="4718048" cy="1501774"/>
          </a:xfrm>
          <a:prstGeom prst="rect">
            <a:avLst/>
          </a:prstGeom>
          <a:noFill/>
        </p:spPr>
      </p:pic>
      <p:pic>
        <p:nvPicPr>
          <p:cNvPr id="10" name="Picture 5" descr="P1010804"/>
          <p:cNvPicPr>
            <a:picLocks noChangeAspect="1" noChangeArrowheads="1"/>
          </p:cNvPicPr>
          <p:nvPr userDrawn="1"/>
        </p:nvPicPr>
        <p:blipFill>
          <a:blip r:embed="rId5" cstate="print">
            <a:lum bright="66000" contrast="-78000"/>
          </a:blip>
          <a:srcRect/>
          <a:stretch>
            <a:fillRect/>
          </a:stretch>
        </p:blipFill>
        <p:spPr bwMode="auto">
          <a:xfrm>
            <a:off x="460376" y="160338"/>
            <a:ext cx="7181848" cy="444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270660" y="344524"/>
            <a:ext cx="7587590" cy="255454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chemeClr val="bg1"/>
                </a:solidFill>
              </a:rPr>
              <a:t>ACADEMIA MILITAR MARECHAL SAMORA MACHEL</a:t>
            </a:r>
          </a:p>
          <a:p>
            <a:pPr algn="ctr"/>
            <a:endParaRPr lang="pt-PT" sz="2000" dirty="0" smtClean="0">
              <a:solidFill>
                <a:schemeClr val="bg1"/>
              </a:solidFill>
            </a:endParaRPr>
          </a:p>
          <a:p>
            <a:pPr algn="ctr"/>
            <a:r>
              <a:rPr lang="pt-PT" sz="1600" dirty="0" smtClean="0">
                <a:solidFill>
                  <a:schemeClr val="bg1"/>
                </a:solidFill>
              </a:rPr>
              <a:t>COOPERAÇÃO TÉCNICO-MILITAR PORTUGUESA</a:t>
            </a:r>
          </a:p>
          <a:p>
            <a:pPr algn="ctr"/>
            <a:r>
              <a:rPr lang="pt-PT" sz="1600" dirty="0" smtClean="0">
                <a:solidFill>
                  <a:schemeClr val="bg1"/>
                </a:solidFill>
              </a:rPr>
              <a:t>PROJETO 2</a:t>
            </a:r>
          </a:p>
          <a:p>
            <a:pPr algn="ctr"/>
            <a:endParaRPr lang="pt-PT" dirty="0" smtClean="0">
              <a:solidFill>
                <a:schemeClr val="bg1"/>
              </a:solidFill>
            </a:endParaRPr>
          </a:p>
          <a:p>
            <a:pPr algn="ctr"/>
            <a:r>
              <a:rPr lang="pt-PT" sz="3200" b="1" dirty="0" smtClean="0">
                <a:solidFill>
                  <a:srgbClr val="00FFFF"/>
                </a:solidFill>
              </a:rPr>
              <a:t>Ética, Moral e Deontologia do Docente</a:t>
            </a:r>
          </a:p>
          <a:p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1270660" y="3238128"/>
            <a:ext cx="7587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i="1" dirty="0" smtClean="0">
                <a:solidFill>
                  <a:schemeClr val="bg1"/>
                </a:solidFill>
              </a:rPr>
              <a:t>Workshop</a:t>
            </a:r>
            <a:r>
              <a:rPr lang="pt-PT" sz="1600" dirty="0" smtClean="0">
                <a:solidFill>
                  <a:schemeClr val="bg1"/>
                </a:solidFill>
              </a:rPr>
              <a:t> de Técnicas de Formação</a:t>
            </a:r>
          </a:p>
          <a:p>
            <a:pPr algn="ctr"/>
            <a:r>
              <a:rPr lang="pt-PT" sz="1600" dirty="0" smtClean="0">
                <a:solidFill>
                  <a:schemeClr val="bg1"/>
                </a:solidFill>
              </a:rPr>
              <a:t>14 a 23 de  Fevereiro de 2017</a:t>
            </a:r>
            <a:endParaRPr lang="pt-PT" sz="16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401288" y="4707826"/>
            <a:ext cx="758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 smtClean="0">
                <a:solidFill>
                  <a:schemeClr val="bg1"/>
                </a:solidFill>
              </a:rPr>
              <a:t>Tenente-Coronel João Leal</a:t>
            </a:r>
            <a:endParaRPr lang="pt-PT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330657" y="2146954"/>
            <a:ext cx="7573860" cy="255454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533400" indent="-342900" algn="just">
              <a:lnSpc>
                <a:spcPct val="200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"/>
            </a:pP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Proibição </a:t>
            </a: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participar de atividades políticas</a:t>
            </a:r>
            <a:endParaRPr lang="pt-PT" sz="20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indent="-342900" algn="just">
              <a:lnSpc>
                <a:spcPct val="200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"/>
            </a:pP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Proibidos sindicatos, greves </a:t>
            </a: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 </a:t>
            </a: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movimentos reivindicativos</a:t>
            </a:r>
            <a:endParaRPr lang="pt-PT" sz="20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indent="-342900" algn="just">
              <a:lnSpc>
                <a:spcPct val="200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"/>
            </a:pP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Restrições de direitos </a:t>
            </a:r>
            <a:endParaRPr lang="pt-PT" sz="20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indent="-342900" algn="just">
              <a:lnSpc>
                <a:spcPct val="200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"/>
            </a:pP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Consequências </a:t>
            </a: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“nefastas” para a família</a:t>
            </a:r>
            <a:endParaRPr lang="pt-PT" sz="20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274525" y="1446139"/>
            <a:ext cx="5702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solidFill>
                  <a:srgbClr val="FFFF00"/>
                </a:solidFill>
              </a:rPr>
              <a:t>Características da profissão militar</a:t>
            </a:r>
            <a:r>
              <a:rPr lang="pt-PT" sz="1600" dirty="0">
                <a:solidFill>
                  <a:srgbClr val="FFFF00"/>
                </a:solidFill>
              </a:rPr>
              <a:t> (continuação):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114129" y="4751039"/>
            <a:ext cx="1894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Exército Brasileiro</a:t>
            </a:r>
            <a:endParaRPr lang="pt-PT" sz="1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3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180249" y="677629"/>
            <a:ext cx="3730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solidFill>
                  <a:srgbClr val="FFFF00"/>
                </a:solidFill>
              </a:rPr>
              <a:t>Valores </a:t>
            </a:r>
            <a:r>
              <a:rPr lang="pt-PT" dirty="0" smtClean="0">
                <a:solidFill>
                  <a:srgbClr val="FFFF00"/>
                </a:solidFill>
              </a:rPr>
              <a:t>e </a:t>
            </a:r>
            <a:r>
              <a:rPr lang="pt-PT" dirty="0">
                <a:solidFill>
                  <a:srgbClr val="FFFF00"/>
                </a:solidFill>
              </a:rPr>
              <a:t>Virtudes Militares</a:t>
            </a:r>
          </a:p>
        </p:txBody>
      </p:sp>
      <p:sp>
        <p:nvSpPr>
          <p:cNvPr id="5" name="Oval 4"/>
          <p:cNvSpPr/>
          <p:nvPr/>
        </p:nvSpPr>
        <p:spPr>
          <a:xfrm>
            <a:off x="1147586" y="2209563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chemeClr val="tx1"/>
                </a:solidFill>
              </a:rPr>
              <a:t>Honra</a:t>
            </a:r>
            <a:endParaRPr lang="pt-PT" sz="1700" b="1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147586" y="3080656"/>
            <a:ext cx="1812154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rgbClr val="000099"/>
                </a:solidFill>
              </a:rPr>
              <a:t>Hierarquia</a:t>
            </a:r>
            <a:endParaRPr lang="pt-PT" sz="1700" b="1" dirty="0">
              <a:solidFill>
                <a:srgbClr val="000099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33283" y="3951749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rgbClr val="000099"/>
                </a:solidFill>
              </a:rPr>
              <a:t>Disciplina</a:t>
            </a:r>
            <a:endParaRPr lang="pt-PT" sz="1700" b="1" dirty="0">
              <a:solidFill>
                <a:srgbClr val="000099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70620" y="2177024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chemeClr val="tx1"/>
                </a:solidFill>
              </a:rPr>
              <a:t>Lealdade</a:t>
            </a:r>
            <a:endParaRPr lang="pt-PT" sz="1700" b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70620" y="3951749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rgbClr val="000099"/>
                </a:solidFill>
              </a:rPr>
              <a:t>Coragem</a:t>
            </a:r>
            <a:endParaRPr lang="pt-PT" sz="1700" b="1" dirty="0">
              <a:solidFill>
                <a:srgbClr val="000099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91002" y="3080656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rgbClr val="000099"/>
                </a:solidFill>
              </a:rPr>
              <a:t>Dever</a:t>
            </a:r>
            <a:endParaRPr lang="pt-PT" sz="1700" b="1" dirty="0">
              <a:solidFill>
                <a:srgbClr val="000099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15744" y="2203942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 smtClean="0">
                <a:solidFill>
                  <a:schemeClr val="tx1"/>
                </a:solidFill>
              </a:rPr>
              <a:t>Integridade</a:t>
            </a:r>
            <a:endParaRPr lang="pt-PT" sz="1600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026630" y="3080656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300" b="1" dirty="0" smtClean="0">
                <a:solidFill>
                  <a:schemeClr val="tx1"/>
                </a:solidFill>
              </a:rPr>
              <a:t>Compromisso</a:t>
            </a:r>
            <a:endParaRPr lang="pt-PT" sz="13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050014" y="3962505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chemeClr val="tx1"/>
                </a:solidFill>
              </a:rPr>
              <a:t>Respeito</a:t>
            </a:r>
            <a:endParaRPr lang="pt-PT" sz="17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971754" y="2209563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 smtClean="0">
                <a:solidFill>
                  <a:srgbClr val="000099"/>
                </a:solidFill>
              </a:rPr>
              <a:t>Camaradagem</a:t>
            </a:r>
            <a:endParaRPr lang="pt-PT" sz="1200" b="1" dirty="0">
              <a:solidFill>
                <a:srgbClr val="000099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982639" y="3080656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chemeClr val="tx1"/>
                </a:solidFill>
              </a:rPr>
              <a:t>Exemplo</a:t>
            </a:r>
            <a:endParaRPr lang="pt-PT" sz="17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007636" y="3951749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 smtClean="0">
                <a:solidFill>
                  <a:schemeClr val="tx1"/>
                </a:solidFill>
              </a:rPr>
              <a:t>Honestidade</a:t>
            </a:r>
            <a:endParaRPr lang="pt-PT" sz="14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960868" y="1327584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chemeClr val="tx1"/>
                </a:solidFill>
              </a:rPr>
              <a:t>Justiça</a:t>
            </a:r>
            <a:endParaRPr lang="pt-PT" sz="1700" b="1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015743" y="1295906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500" b="1" dirty="0" smtClean="0">
                <a:solidFill>
                  <a:srgbClr val="000099"/>
                </a:solidFill>
              </a:rPr>
              <a:t>Patriotismo</a:t>
            </a:r>
            <a:endParaRPr lang="pt-PT" sz="1500" b="1" dirty="0">
              <a:solidFill>
                <a:srgbClr val="000099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170970" y="3080656"/>
            <a:ext cx="1812154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rgbClr val="000099"/>
                </a:solidFill>
              </a:rPr>
              <a:t>Hierarquia</a:t>
            </a:r>
            <a:endParaRPr lang="pt-PT" sz="1700" b="1" dirty="0">
              <a:solidFill>
                <a:srgbClr val="000099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56667" y="3951749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rgbClr val="000099"/>
                </a:solidFill>
              </a:rPr>
              <a:t>Disciplina</a:t>
            </a:r>
            <a:endParaRPr lang="pt-PT" sz="1700" b="1" dirty="0">
              <a:solidFill>
                <a:srgbClr val="000099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094004" y="2177024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chemeClr val="tx1"/>
                </a:solidFill>
              </a:rPr>
              <a:t>Lealdade</a:t>
            </a:r>
            <a:endParaRPr lang="pt-PT" sz="17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094004" y="3951749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rgbClr val="000099"/>
                </a:solidFill>
              </a:rPr>
              <a:t>Coragem</a:t>
            </a:r>
            <a:endParaRPr lang="pt-PT" sz="1700" b="1" dirty="0">
              <a:solidFill>
                <a:srgbClr val="000099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14386" y="3080656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rgbClr val="000099"/>
                </a:solidFill>
              </a:rPr>
              <a:t>Dever</a:t>
            </a:r>
            <a:endParaRPr lang="pt-PT" sz="1700" b="1" dirty="0">
              <a:solidFill>
                <a:srgbClr val="000099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039128" y="2203942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 smtClean="0">
                <a:solidFill>
                  <a:schemeClr val="tx1"/>
                </a:solidFill>
              </a:rPr>
              <a:t>Integridade</a:t>
            </a:r>
            <a:endParaRPr lang="pt-PT" sz="1600" b="1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050014" y="3080656"/>
            <a:ext cx="1826457" cy="772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300" b="1" dirty="0" smtClean="0">
                <a:solidFill>
                  <a:schemeClr val="tx1"/>
                </a:solidFill>
              </a:rPr>
              <a:t>Compromisso</a:t>
            </a:r>
            <a:endParaRPr lang="pt-PT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9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1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2141727" y="305921"/>
            <a:ext cx="5125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PT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pt-PT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eito de provocação...</a:t>
            </a:r>
            <a:endParaRPr lang="pt-PT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16933" y="2085675"/>
            <a:ext cx="519405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a </a:t>
            </a:r>
            <a:r>
              <a:rPr lang="pt-PT" sz="32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legitimidade</a:t>
            </a:r>
          </a:p>
          <a:p>
            <a:r>
              <a:rPr lang="pt-PT" sz="32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PT" sz="32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em pleno séc. XXI?</a:t>
            </a:r>
            <a:endParaRPr lang="pt-PT" sz="3200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612" y="1132112"/>
            <a:ext cx="1767221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7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1934896" y="741347"/>
            <a:ext cx="5809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Formativo: Desafios</a:t>
            </a:r>
            <a:endParaRPr lang="pt-PT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17" y="2084623"/>
            <a:ext cx="3352800" cy="2514600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80" y="2084623"/>
            <a:ext cx="3385457" cy="2539093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72874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262741" y="877193"/>
            <a:ext cx="7554685" cy="353032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pt-BR" sz="23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</a:t>
            </a:r>
            <a:r>
              <a:rPr lang="pt-BR" sz="23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valores </a:t>
            </a:r>
            <a:r>
              <a:rPr lang="pt-BR" sz="23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militares</a:t>
            </a:r>
            <a:r>
              <a:rPr lang="pt-BR" sz="23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3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devem ser </a:t>
            </a:r>
            <a:r>
              <a:rPr lang="pt-BR" sz="23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estudados, aprendidos e vivenciados </a:t>
            </a:r>
            <a:r>
              <a:rPr lang="pt-BR" sz="23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AMMSM, </a:t>
            </a:r>
            <a:r>
              <a:rPr lang="pt-BR" sz="2300" b="1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âmbito académico</a:t>
            </a:r>
            <a:r>
              <a:rPr lang="pt-BR" sz="23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2300" b="1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comportamental e militar</a:t>
            </a:r>
            <a:r>
              <a:rPr lang="pt-BR" sz="23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23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responsabilidade e intervenção </a:t>
            </a:r>
            <a:r>
              <a:rPr lang="pt-BR" sz="23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direta </a:t>
            </a:r>
            <a:r>
              <a:rPr lang="pt-BR" sz="23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pt-BR" sz="23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todos</a:t>
            </a:r>
            <a:r>
              <a:rPr lang="pt-BR" sz="23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 actores do sistema </a:t>
            </a:r>
            <a:r>
              <a:rPr lang="pt-BR" sz="23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formativo</a:t>
            </a:r>
            <a:r>
              <a:rPr lang="pt-BR" sz="23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BR" sz="23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pt-PT" sz="23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124528" y="2681316"/>
            <a:ext cx="1488332" cy="1456896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 smtClean="0">
                <a:solidFill>
                  <a:prstClr val="black"/>
                </a:solidFill>
              </a:rPr>
              <a:t>AMMSM</a:t>
            </a:r>
            <a:endParaRPr lang="pt-PT" sz="1600" b="1" dirty="0">
              <a:solidFill>
                <a:prstClr val="black"/>
              </a:solidFill>
            </a:endParaRPr>
          </a:p>
        </p:txBody>
      </p:sp>
      <p:sp>
        <p:nvSpPr>
          <p:cNvPr id="4" name="Retângulo arredondado 3"/>
          <p:cNvSpPr/>
          <p:nvPr/>
        </p:nvSpPr>
        <p:spPr>
          <a:xfrm>
            <a:off x="2089824" y="3556804"/>
            <a:ext cx="1702341" cy="3210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 smtClean="0">
                <a:solidFill>
                  <a:srgbClr val="FF0000"/>
                </a:solidFill>
              </a:rPr>
              <a:t>Assédio</a:t>
            </a:r>
            <a:endParaRPr lang="pt-PT" sz="1400" dirty="0">
              <a:solidFill>
                <a:srgbClr val="FF0000"/>
              </a:solidFill>
            </a:endParaRPr>
          </a:p>
        </p:txBody>
      </p:sp>
      <p:sp>
        <p:nvSpPr>
          <p:cNvPr id="8" name="Retângulo arredondado 7"/>
          <p:cNvSpPr/>
          <p:nvPr/>
        </p:nvSpPr>
        <p:spPr>
          <a:xfrm>
            <a:off x="2089825" y="3977705"/>
            <a:ext cx="1702341" cy="3210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 smtClean="0">
                <a:solidFill>
                  <a:srgbClr val="FF0000"/>
                </a:solidFill>
              </a:rPr>
              <a:t>Avaliação</a:t>
            </a:r>
            <a:endParaRPr lang="pt-PT" sz="1400" dirty="0">
              <a:solidFill>
                <a:srgbClr val="FF0000"/>
              </a:solidFill>
            </a:endParaRPr>
          </a:p>
        </p:txBody>
      </p:sp>
      <p:sp>
        <p:nvSpPr>
          <p:cNvPr id="9" name="Retângulo arredondado 8"/>
          <p:cNvSpPr/>
          <p:nvPr/>
        </p:nvSpPr>
        <p:spPr>
          <a:xfrm>
            <a:off x="2089826" y="3130587"/>
            <a:ext cx="1702341" cy="3210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 smtClean="0">
                <a:solidFill>
                  <a:srgbClr val="FF0000"/>
                </a:solidFill>
              </a:rPr>
              <a:t>Postura</a:t>
            </a:r>
            <a:endParaRPr lang="pt-PT" sz="1400" dirty="0">
              <a:solidFill>
                <a:srgbClr val="FF0000"/>
              </a:solidFill>
            </a:endParaRPr>
          </a:p>
        </p:txBody>
      </p:sp>
      <p:sp>
        <p:nvSpPr>
          <p:cNvPr id="10" name="Retângulo arredondado 9"/>
          <p:cNvSpPr/>
          <p:nvPr/>
        </p:nvSpPr>
        <p:spPr>
          <a:xfrm>
            <a:off x="2089826" y="2694600"/>
            <a:ext cx="1702341" cy="3210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 smtClean="0">
                <a:solidFill>
                  <a:srgbClr val="FF0000"/>
                </a:solidFill>
              </a:rPr>
              <a:t>Apresentação</a:t>
            </a:r>
            <a:endParaRPr lang="pt-PT" sz="1400" dirty="0">
              <a:solidFill>
                <a:srgbClr val="FF0000"/>
              </a:solidFill>
            </a:endParaRPr>
          </a:p>
        </p:txBody>
      </p:sp>
      <p:sp>
        <p:nvSpPr>
          <p:cNvPr id="11" name="Retângulo arredondado 10"/>
          <p:cNvSpPr/>
          <p:nvPr/>
        </p:nvSpPr>
        <p:spPr>
          <a:xfrm>
            <a:off x="5891719" y="3095236"/>
            <a:ext cx="1702341" cy="3210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 smtClean="0">
                <a:solidFill>
                  <a:srgbClr val="000099"/>
                </a:solidFill>
              </a:rPr>
              <a:t>Investigar</a:t>
            </a:r>
            <a:endParaRPr lang="pt-PT" sz="1400" dirty="0">
              <a:solidFill>
                <a:srgbClr val="000099"/>
              </a:solidFill>
            </a:endParaRPr>
          </a:p>
        </p:txBody>
      </p:sp>
      <p:sp>
        <p:nvSpPr>
          <p:cNvPr id="12" name="Retângulo arredondado 11"/>
          <p:cNvSpPr/>
          <p:nvPr/>
        </p:nvSpPr>
        <p:spPr>
          <a:xfrm>
            <a:off x="5891719" y="3500554"/>
            <a:ext cx="1702341" cy="3210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 smtClean="0">
                <a:solidFill>
                  <a:srgbClr val="000099"/>
                </a:solidFill>
              </a:rPr>
              <a:t>Publicar</a:t>
            </a:r>
            <a:endParaRPr lang="pt-PT" sz="1400" dirty="0">
              <a:solidFill>
                <a:srgbClr val="000099"/>
              </a:solidFill>
            </a:endParaRPr>
          </a:p>
        </p:txBody>
      </p:sp>
      <p:sp>
        <p:nvSpPr>
          <p:cNvPr id="13" name="Retângulo arredondado 12"/>
          <p:cNvSpPr/>
          <p:nvPr/>
        </p:nvSpPr>
        <p:spPr>
          <a:xfrm>
            <a:off x="5906310" y="3905874"/>
            <a:ext cx="1702341" cy="3210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 smtClean="0">
                <a:solidFill>
                  <a:srgbClr val="000099"/>
                </a:solidFill>
              </a:rPr>
              <a:t>Divulgar</a:t>
            </a:r>
            <a:endParaRPr lang="pt-PT" sz="1400" dirty="0">
              <a:solidFill>
                <a:srgbClr val="000099"/>
              </a:solidFill>
            </a:endParaRPr>
          </a:p>
        </p:txBody>
      </p:sp>
      <p:sp>
        <p:nvSpPr>
          <p:cNvPr id="14" name="Retângulo arredondado 13"/>
          <p:cNvSpPr/>
          <p:nvPr/>
        </p:nvSpPr>
        <p:spPr>
          <a:xfrm>
            <a:off x="5891718" y="2681316"/>
            <a:ext cx="1702341" cy="3210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 smtClean="0">
                <a:solidFill>
                  <a:srgbClr val="000099"/>
                </a:solidFill>
              </a:rPr>
              <a:t>Qualificar</a:t>
            </a:r>
            <a:endParaRPr lang="pt-PT" sz="1400" dirty="0">
              <a:solidFill>
                <a:srgbClr val="000099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840805" y="512108"/>
            <a:ext cx="19668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b="1" dirty="0">
                <a:solidFill>
                  <a:srgbClr val="FFFF00"/>
                </a:solidFill>
              </a:rPr>
              <a:t>Docentes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147640" y="1318291"/>
            <a:ext cx="5393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SER UM EXEMPLO</a:t>
            </a:r>
            <a:endParaRPr lang="pt-P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0099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396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995788" y="2443901"/>
            <a:ext cx="5612863" cy="1617402"/>
            <a:chOff x="1995788" y="2443901"/>
            <a:chExt cx="5612863" cy="1617402"/>
          </a:xfrm>
        </p:grpSpPr>
        <p:sp>
          <p:nvSpPr>
            <p:cNvPr id="2" name="Oval 1"/>
            <p:cNvSpPr/>
            <p:nvPr/>
          </p:nvSpPr>
          <p:spPr>
            <a:xfrm>
              <a:off x="4124528" y="2443901"/>
              <a:ext cx="1488332" cy="145689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600" b="1" dirty="0" smtClean="0">
                  <a:solidFill>
                    <a:prstClr val="black"/>
                  </a:solidFill>
                </a:rPr>
                <a:t>AMMSM</a:t>
              </a:r>
              <a:endParaRPr lang="pt-PT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4" name="Retângulo arredondado 3"/>
            <p:cNvSpPr/>
            <p:nvPr/>
          </p:nvSpPr>
          <p:spPr>
            <a:xfrm>
              <a:off x="1995788" y="3319389"/>
              <a:ext cx="1702341" cy="32101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dirty="0" smtClean="0">
                  <a:solidFill>
                    <a:srgbClr val="FF0000"/>
                  </a:solidFill>
                </a:rPr>
                <a:t>Assédio</a:t>
              </a:r>
              <a:endParaRPr lang="pt-PT" sz="1400" dirty="0">
                <a:solidFill>
                  <a:srgbClr val="FF0000"/>
                </a:solidFill>
              </a:endParaRPr>
            </a:p>
          </p:txBody>
        </p:sp>
        <p:sp>
          <p:nvSpPr>
            <p:cNvPr id="8" name="Retângulo arredondado 7"/>
            <p:cNvSpPr/>
            <p:nvPr/>
          </p:nvSpPr>
          <p:spPr>
            <a:xfrm>
              <a:off x="1995789" y="3740290"/>
              <a:ext cx="1702341" cy="32101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dirty="0" smtClean="0">
                  <a:solidFill>
                    <a:srgbClr val="FF0000"/>
                  </a:solidFill>
                </a:rPr>
                <a:t>Avaliação</a:t>
              </a:r>
              <a:endParaRPr lang="pt-PT" sz="1400" dirty="0">
                <a:solidFill>
                  <a:srgbClr val="FF0000"/>
                </a:solidFill>
              </a:endParaRPr>
            </a:p>
          </p:txBody>
        </p:sp>
        <p:sp>
          <p:nvSpPr>
            <p:cNvPr id="9" name="Retângulo arredondado 8"/>
            <p:cNvSpPr/>
            <p:nvPr/>
          </p:nvSpPr>
          <p:spPr>
            <a:xfrm>
              <a:off x="1995790" y="2893172"/>
              <a:ext cx="1702341" cy="32101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dirty="0" smtClean="0">
                  <a:solidFill>
                    <a:srgbClr val="FF0000"/>
                  </a:solidFill>
                </a:rPr>
                <a:t>Postura</a:t>
              </a:r>
              <a:endParaRPr lang="pt-PT" sz="1400" dirty="0">
                <a:solidFill>
                  <a:srgbClr val="FF0000"/>
                </a:solidFill>
              </a:endParaRPr>
            </a:p>
          </p:txBody>
        </p:sp>
        <p:sp>
          <p:nvSpPr>
            <p:cNvPr id="10" name="Retângulo arredondado 9"/>
            <p:cNvSpPr/>
            <p:nvPr/>
          </p:nvSpPr>
          <p:spPr>
            <a:xfrm>
              <a:off x="1995790" y="2457185"/>
              <a:ext cx="1702341" cy="32101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dirty="0" smtClean="0">
                  <a:solidFill>
                    <a:srgbClr val="FF0000"/>
                  </a:solidFill>
                </a:rPr>
                <a:t>Apresentação</a:t>
              </a:r>
              <a:endParaRPr lang="pt-PT" sz="1400" dirty="0">
                <a:solidFill>
                  <a:srgbClr val="FF0000"/>
                </a:solidFill>
              </a:endParaRPr>
            </a:p>
          </p:txBody>
        </p:sp>
        <p:sp>
          <p:nvSpPr>
            <p:cNvPr id="11" name="Retângulo arredondado 10"/>
            <p:cNvSpPr/>
            <p:nvPr/>
          </p:nvSpPr>
          <p:spPr>
            <a:xfrm>
              <a:off x="5891719" y="2857821"/>
              <a:ext cx="1702341" cy="32101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dirty="0" smtClean="0">
                  <a:solidFill>
                    <a:srgbClr val="000099"/>
                  </a:solidFill>
                </a:rPr>
                <a:t>Investigar</a:t>
              </a:r>
              <a:endParaRPr lang="pt-PT" sz="1400" dirty="0">
                <a:solidFill>
                  <a:srgbClr val="000099"/>
                </a:solidFill>
              </a:endParaRPr>
            </a:p>
          </p:txBody>
        </p:sp>
        <p:sp>
          <p:nvSpPr>
            <p:cNvPr id="12" name="Retângulo arredondado 11"/>
            <p:cNvSpPr/>
            <p:nvPr/>
          </p:nvSpPr>
          <p:spPr>
            <a:xfrm>
              <a:off x="5891719" y="3263139"/>
              <a:ext cx="1702341" cy="32101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dirty="0" smtClean="0">
                  <a:solidFill>
                    <a:srgbClr val="000099"/>
                  </a:solidFill>
                </a:rPr>
                <a:t>Publicar</a:t>
              </a:r>
              <a:endParaRPr lang="pt-PT" sz="1400" dirty="0">
                <a:solidFill>
                  <a:srgbClr val="000099"/>
                </a:solidFill>
              </a:endParaRPr>
            </a:p>
          </p:txBody>
        </p:sp>
        <p:sp>
          <p:nvSpPr>
            <p:cNvPr id="13" name="Retângulo arredondado 12"/>
            <p:cNvSpPr/>
            <p:nvPr/>
          </p:nvSpPr>
          <p:spPr>
            <a:xfrm>
              <a:off x="5906310" y="3668459"/>
              <a:ext cx="1702341" cy="32101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dirty="0" smtClean="0">
                  <a:solidFill>
                    <a:srgbClr val="000099"/>
                  </a:solidFill>
                </a:rPr>
                <a:t>Divulgar</a:t>
              </a:r>
              <a:endParaRPr lang="pt-PT" sz="1400" dirty="0">
                <a:solidFill>
                  <a:srgbClr val="000099"/>
                </a:solidFill>
              </a:endParaRPr>
            </a:p>
          </p:txBody>
        </p:sp>
        <p:sp>
          <p:nvSpPr>
            <p:cNvPr id="14" name="Retângulo arredondado 13"/>
            <p:cNvSpPr/>
            <p:nvPr/>
          </p:nvSpPr>
          <p:spPr>
            <a:xfrm>
              <a:off x="5891718" y="2443901"/>
              <a:ext cx="1702341" cy="32101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dirty="0" smtClean="0">
                  <a:solidFill>
                    <a:srgbClr val="000099"/>
                  </a:solidFill>
                </a:rPr>
                <a:t>Qualificar</a:t>
              </a:r>
              <a:endParaRPr lang="pt-PT" sz="1400" dirty="0">
                <a:solidFill>
                  <a:srgbClr val="000099"/>
                </a:solidFill>
              </a:endParaRPr>
            </a:p>
          </p:txBody>
        </p:sp>
      </p:grpSp>
      <p:sp>
        <p:nvSpPr>
          <p:cNvPr id="3" name="Retângulo 2"/>
          <p:cNvSpPr/>
          <p:nvPr/>
        </p:nvSpPr>
        <p:spPr>
          <a:xfrm>
            <a:off x="3854682" y="305367"/>
            <a:ext cx="1895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AMMSM</a:t>
            </a:r>
            <a:endParaRPr lang="pt-PT" sz="3600" b="1" dirty="0">
              <a:solidFill>
                <a:srgbClr val="FFFF00"/>
              </a:solidFill>
            </a:endParaRPr>
          </a:p>
        </p:txBody>
      </p:sp>
      <p:sp>
        <p:nvSpPr>
          <p:cNvPr id="15" name="Retângulo arredondado 14"/>
          <p:cNvSpPr/>
          <p:nvPr/>
        </p:nvSpPr>
        <p:spPr>
          <a:xfrm>
            <a:off x="3698131" y="1470528"/>
            <a:ext cx="2208179" cy="321013"/>
          </a:xfrm>
          <a:prstGeom prst="round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 smtClean="0">
                <a:solidFill>
                  <a:srgbClr val="003300"/>
                </a:solidFill>
              </a:rPr>
              <a:t>Premiar o Mérito</a:t>
            </a:r>
            <a:endParaRPr lang="pt-PT" sz="1400" b="1" dirty="0">
              <a:solidFill>
                <a:srgbClr val="003300"/>
              </a:solidFill>
            </a:endParaRPr>
          </a:p>
        </p:txBody>
      </p:sp>
      <p:sp>
        <p:nvSpPr>
          <p:cNvPr id="16" name="Retângulo arredondado 15"/>
          <p:cNvSpPr/>
          <p:nvPr/>
        </p:nvSpPr>
        <p:spPr>
          <a:xfrm>
            <a:off x="3698131" y="1888123"/>
            <a:ext cx="2208179" cy="321013"/>
          </a:xfrm>
          <a:prstGeom prst="round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 smtClean="0">
                <a:solidFill>
                  <a:srgbClr val="003300"/>
                </a:solidFill>
              </a:rPr>
              <a:t>Integrar os  Docentes</a:t>
            </a:r>
            <a:endParaRPr lang="pt-PT" sz="1400" b="1" dirty="0">
              <a:solidFill>
                <a:srgbClr val="003300"/>
              </a:solidFill>
            </a:endParaRPr>
          </a:p>
        </p:txBody>
      </p:sp>
      <p:sp>
        <p:nvSpPr>
          <p:cNvPr id="17" name="Retângulo arredondado 16"/>
          <p:cNvSpPr/>
          <p:nvPr/>
        </p:nvSpPr>
        <p:spPr>
          <a:xfrm>
            <a:off x="3698129" y="4220225"/>
            <a:ext cx="2208179" cy="321013"/>
          </a:xfrm>
          <a:prstGeom prst="round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 smtClean="0">
                <a:solidFill>
                  <a:srgbClr val="003300"/>
                </a:solidFill>
              </a:rPr>
              <a:t>Sistema de Qualidade</a:t>
            </a:r>
            <a:endParaRPr lang="pt-PT" sz="14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9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270442" y="1660668"/>
            <a:ext cx="7573860" cy="1724959"/>
          </a:xfrm>
          <a:prstGeom prst="rect">
            <a:avLst/>
          </a:prstGeom>
          <a:ln w="98425" cmpd="tri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57150" algn="just" defTabSz="455613">
              <a:lnSpc>
                <a:spcPct val="200000"/>
              </a:lnSpc>
              <a:spcAft>
                <a:spcPts val="800"/>
              </a:spcAft>
              <a:tabLst>
                <a:tab pos="7269163" algn="l"/>
              </a:tabLst>
            </a:pPr>
            <a:r>
              <a:rPr lang="pt-BR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Instituição </a:t>
            </a:r>
            <a:r>
              <a:rPr lang="pt-BR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Militar </a:t>
            </a:r>
            <a:r>
              <a:rPr lang="pt-BR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só será </a:t>
            </a:r>
            <a:r>
              <a:rPr lang="pt-BR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reconhecida, admirada e </a:t>
            </a:r>
            <a:r>
              <a:rPr lang="pt-BR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respeitada </a:t>
            </a:r>
            <a:r>
              <a:rPr lang="pt-BR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praticar reiteramente</a:t>
            </a:r>
            <a:r>
              <a:rPr lang="pt-BR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 seus valores.</a:t>
            </a: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pt-BR" sz="2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pt-PT" sz="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07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/>
          <p:cNvSpPr txBox="1">
            <a:spLocks/>
          </p:cNvSpPr>
          <p:nvPr/>
        </p:nvSpPr>
        <p:spPr>
          <a:xfrm>
            <a:off x="1330657" y="3808874"/>
            <a:ext cx="7813343" cy="97048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i="0" u="none" strike="noStrike" kern="1200" cap="none" spc="0" normalizeH="0" baseline="0" noProof="0" dirty="0" smtClean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Gill Sans Light"/>
              <a:ea typeface="MS PGothic" pitchFamily="34" charset="-128"/>
              <a:cs typeface="Gill Sans Ligh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326" y="2344939"/>
            <a:ext cx="1719937" cy="1714980"/>
          </a:xfrm>
          <a:prstGeom prst="rect">
            <a:avLst/>
          </a:prstGeom>
          <a:ln w="34925">
            <a:solidFill>
              <a:srgbClr val="FFFF00"/>
            </a:solidFill>
          </a:ln>
        </p:spPr>
      </p:pic>
      <p:sp>
        <p:nvSpPr>
          <p:cNvPr id="3" name="Retângulo 2"/>
          <p:cNvSpPr/>
          <p:nvPr/>
        </p:nvSpPr>
        <p:spPr>
          <a:xfrm>
            <a:off x="2189711" y="898755"/>
            <a:ext cx="5678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pt-PT" sz="3600" b="1" dirty="0" smtClean="0">
                <a:solidFill>
                  <a:prstClr val="white"/>
                </a:solidFill>
              </a:rPr>
              <a:t>Obrigado pela vossa atenção</a:t>
            </a:r>
            <a:endParaRPr lang="pt-PT" sz="36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270660" y="344524"/>
            <a:ext cx="7587590" cy="255454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prstClr val="white"/>
                </a:solidFill>
              </a:rPr>
              <a:t>ACADEMIA MILITAR MARECHAL SAMORA MACHEL</a:t>
            </a:r>
          </a:p>
          <a:p>
            <a:pPr algn="ctr"/>
            <a:endParaRPr lang="pt-PT" sz="2000" dirty="0" smtClean="0">
              <a:solidFill>
                <a:prstClr val="white"/>
              </a:solidFill>
            </a:endParaRPr>
          </a:p>
          <a:p>
            <a:pPr algn="ctr"/>
            <a:r>
              <a:rPr lang="pt-PT" sz="1600" dirty="0" smtClean="0">
                <a:solidFill>
                  <a:prstClr val="white"/>
                </a:solidFill>
              </a:rPr>
              <a:t>COOPERAÇÃO TÉCNICO-MILITAR PORTUGUESA</a:t>
            </a:r>
          </a:p>
          <a:p>
            <a:pPr algn="ctr"/>
            <a:r>
              <a:rPr lang="pt-PT" sz="1600" dirty="0" smtClean="0">
                <a:solidFill>
                  <a:prstClr val="white"/>
                </a:solidFill>
              </a:rPr>
              <a:t>PROJETO 2</a:t>
            </a:r>
          </a:p>
          <a:p>
            <a:pPr algn="ctr"/>
            <a:endParaRPr lang="pt-PT" dirty="0" smtClean="0">
              <a:solidFill>
                <a:prstClr val="white"/>
              </a:solidFill>
            </a:endParaRPr>
          </a:p>
          <a:p>
            <a:pPr algn="ctr"/>
            <a:r>
              <a:rPr lang="pt-PT" sz="3200" b="1" dirty="0" smtClean="0">
                <a:solidFill>
                  <a:srgbClr val="00FFFF"/>
                </a:solidFill>
              </a:rPr>
              <a:t>Ética, Moral e Deontologia do Docente</a:t>
            </a:r>
          </a:p>
          <a:p>
            <a:endParaRPr lang="pt-PT" dirty="0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270660" y="3238128"/>
            <a:ext cx="7587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i="1" dirty="0" smtClean="0">
                <a:solidFill>
                  <a:prstClr val="white"/>
                </a:solidFill>
              </a:rPr>
              <a:t>Workshop</a:t>
            </a:r>
            <a:r>
              <a:rPr lang="pt-PT" sz="1600" dirty="0" smtClean="0">
                <a:solidFill>
                  <a:prstClr val="white"/>
                </a:solidFill>
              </a:rPr>
              <a:t> de Técnicas de Formação</a:t>
            </a:r>
          </a:p>
          <a:p>
            <a:pPr algn="ctr"/>
            <a:r>
              <a:rPr lang="pt-PT" sz="1600" dirty="0" smtClean="0">
                <a:solidFill>
                  <a:prstClr val="white"/>
                </a:solidFill>
              </a:rPr>
              <a:t>14 a 23 de  Fevereiro de 2017</a:t>
            </a:r>
            <a:endParaRPr lang="pt-PT" sz="1600" dirty="0">
              <a:solidFill>
                <a:prstClr val="white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401288" y="4707826"/>
            <a:ext cx="758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 smtClean="0">
                <a:solidFill>
                  <a:prstClr val="white"/>
                </a:solidFill>
              </a:rPr>
              <a:t>Tenente-Coronel João Leal</a:t>
            </a:r>
            <a:endParaRPr lang="pt-PT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6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566116" y="1151089"/>
            <a:ext cx="7037055" cy="301621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pt-PT" sz="3600" b="1" dirty="0" smtClean="0">
                <a:solidFill>
                  <a:srgbClr val="FFFF00"/>
                </a:solidFill>
              </a:rPr>
              <a:t>SUMÁRIO</a:t>
            </a:r>
            <a:endParaRPr lang="pt-PT" sz="3600" b="1" dirty="0">
              <a:solidFill>
                <a:srgbClr val="FFFF00"/>
              </a:solidFill>
            </a:endParaRPr>
          </a:p>
          <a:p>
            <a:pPr marL="914400" lvl="1" indent="-457200">
              <a:lnSpc>
                <a:spcPct val="150000"/>
              </a:lnSpc>
              <a:spcBef>
                <a:spcPct val="50000"/>
              </a:spcBef>
              <a:buClr>
                <a:srgbClr val="00FFFF"/>
              </a:buClr>
              <a:buFont typeface="Wingdings" panose="05000000000000000000" pitchFamily="2" charset="2"/>
              <a:buChar char="ü"/>
            </a:pPr>
            <a:r>
              <a:rPr lang="pt-PT" sz="2000" b="1" dirty="0" smtClean="0">
                <a:solidFill>
                  <a:schemeClr val="bg1"/>
                </a:solidFill>
              </a:rPr>
              <a:t>Conceitos enquadradores</a:t>
            </a:r>
            <a:endParaRPr lang="pt-PT" sz="2000" b="1" dirty="0">
              <a:solidFill>
                <a:schemeClr val="bg1"/>
              </a:solidFill>
            </a:endParaRPr>
          </a:p>
          <a:p>
            <a:pPr marL="914400" lvl="1" indent="-457200">
              <a:lnSpc>
                <a:spcPct val="150000"/>
              </a:lnSpc>
              <a:spcBef>
                <a:spcPct val="50000"/>
              </a:spcBef>
              <a:buClr>
                <a:srgbClr val="00FFFF"/>
              </a:buClr>
              <a:buFont typeface="Wingdings" panose="05000000000000000000" pitchFamily="2" charset="2"/>
              <a:buChar char="ü"/>
            </a:pPr>
            <a:r>
              <a:rPr lang="pt-PT" sz="2000" b="1" dirty="0" smtClean="0">
                <a:solidFill>
                  <a:schemeClr val="bg1"/>
                </a:solidFill>
              </a:rPr>
              <a:t>Instituição Militar</a:t>
            </a:r>
            <a:endParaRPr lang="pt-PT" sz="2000" b="1" dirty="0">
              <a:solidFill>
                <a:schemeClr val="bg1"/>
              </a:solidFill>
            </a:endParaRPr>
          </a:p>
          <a:p>
            <a:pPr marL="914400" lvl="1" indent="-457200">
              <a:lnSpc>
                <a:spcPct val="150000"/>
              </a:lnSpc>
              <a:spcBef>
                <a:spcPct val="50000"/>
              </a:spcBef>
              <a:buClr>
                <a:srgbClr val="00FFFF"/>
              </a:buClr>
              <a:buFont typeface="Wingdings" panose="05000000000000000000" pitchFamily="2" charset="2"/>
              <a:buChar char="ü"/>
            </a:pPr>
            <a:r>
              <a:rPr lang="pt-PT" sz="2000" b="1" dirty="0" smtClean="0">
                <a:solidFill>
                  <a:schemeClr val="bg1"/>
                </a:solidFill>
              </a:rPr>
              <a:t>Sistema Formativo: desafios para Docentes e AMMSM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  <a:buClr>
                <a:srgbClr val="00FFFF"/>
              </a:buClr>
            </a:pPr>
            <a:endParaRPr lang="pt-PT" sz="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54457" y="2423319"/>
            <a:ext cx="7650060" cy="2251899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endParaRPr lang="pt-BR" sz="4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Ética</a:t>
            </a:r>
            <a:r>
              <a:rPr lang="pt-BR" sz="2000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pt-BR" sz="20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2000" b="1" dirty="0" smtClean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Ciência</a:t>
            </a:r>
            <a:r>
              <a:rPr lang="pt-PT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estuda </a:t>
            </a:r>
            <a:r>
              <a:rPr lang="pt-PT" sz="2000" dirty="0" smtClean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conduta humana, estabelecendo os conceitos do bem e do mal</a:t>
            </a:r>
            <a:r>
              <a:rPr lang="pt-PT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numa determinada sociedade e em determinada época.</a:t>
            </a: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PT" sz="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189141" y="1703755"/>
            <a:ext cx="3375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solidFill>
                  <a:srgbClr val="FFFF00"/>
                </a:solidFill>
              </a:rPr>
              <a:t>Conceitos enquadradores</a:t>
            </a:r>
          </a:p>
        </p:txBody>
      </p:sp>
    </p:spTree>
    <p:extLst>
      <p:ext uri="{BB962C8B-B14F-4D97-AF65-F5344CB8AC3E}">
        <p14:creationId xmlns:p14="http://schemas.microsoft.com/office/powerpoint/2010/main" val="183800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54457" y="1194380"/>
            <a:ext cx="7650060" cy="1174681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endParaRPr lang="pt-BR" sz="400" b="1" dirty="0" smtClea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PT" sz="20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Moral </a:t>
            </a:r>
            <a:r>
              <a:rPr lang="pt-PT" sz="2000" dirty="0" smtClean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(é o </a:t>
            </a:r>
            <a:r>
              <a:rPr lang="pt-PT" sz="2000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objeto da </a:t>
            </a:r>
            <a:r>
              <a:rPr lang="pt-PT" sz="2000" dirty="0" smtClean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ética)</a:t>
            </a:r>
            <a:r>
              <a:rPr lang="pt-PT" sz="2000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endParaRPr lang="pt-PT" sz="2000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Conjunto </a:t>
            </a:r>
            <a:r>
              <a:rPr lang="pt-PT" sz="2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de normas adquiridas </a:t>
            </a:r>
            <a:r>
              <a:rPr lang="pt-PT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pela sua prática reiterada.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PT" sz="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189141" y="379160"/>
            <a:ext cx="3375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solidFill>
                  <a:srgbClr val="FFFF00"/>
                </a:solidFill>
              </a:rPr>
              <a:t>Conceitos enquadradores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1254457" y="2695933"/>
            <a:ext cx="7650060" cy="1985159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Moral militar 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assenta em </a:t>
            </a:r>
            <a:r>
              <a:rPr lang="pt-BR" sz="2000" b="1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crenças </a:t>
            </a:r>
            <a:r>
              <a:rPr lang="pt-BR" sz="2000" b="1" dirty="0" smtClean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patrióticas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sentimentos de </a:t>
            </a:r>
            <a:r>
              <a:rPr lang="pt-BR" sz="2000" b="1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afeição e honra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ritos de </a:t>
            </a:r>
            <a:r>
              <a:rPr lang="pt-BR" sz="2000" b="1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saudação à bandeira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pt-BR" sz="2000" b="1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honras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militares, </a:t>
            </a:r>
            <a:r>
              <a:rPr lang="pt-BR" sz="2000" b="1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música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pt-BR" sz="2000" b="1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hinos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em </a:t>
            </a:r>
            <a:r>
              <a:rPr lang="pt-BR" sz="2000" b="1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práticas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obediência e serviço; com os seus </a:t>
            </a:r>
            <a:r>
              <a:rPr lang="pt-BR" sz="2000" b="1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santos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pt-BR" sz="2000" b="1" dirty="0" smtClean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mártires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2000" dirty="0" smtClea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PT" sz="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52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54457" y="1150166"/>
            <a:ext cx="7650060" cy="1200329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Deontologia</a:t>
            </a:r>
            <a:r>
              <a:rPr lang="pt-BR" sz="2000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Estuda </a:t>
            </a:r>
            <a:r>
              <a:rPr lang="pt-PT" sz="2000" dirty="0" smtClean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deveres especiais das diversas profissões</a:t>
            </a:r>
            <a:r>
              <a:rPr lang="pt-PT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PT" sz="800" dirty="0" smtClea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189141" y="383113"/>
            <a:ext cx="3375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solidFill>
                  <a:srgbClr val="FFFF00"/>
                </a:solidFill>
              </a:rPr>
              <a:t>Conceitos enquadradores</a:t>
            </a:r>
          </a:p>
        </p:txBody>
      </p:sp>
      <p:sp>
        <p:nvSpPr>
          <p:cNvPr id="6" name="Retângulo 5"/>
          <p:cNvSpPr/>
          <p:nvPr/>
        </p:nvSpPr>
        <p:spPr>
          <a:xfrm>
            <a:off x="1254457" y="2783027"/>
            <a:ext cx="7650060" cy="1938992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militares procuram 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impor-se à 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sociedade 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através do </a:t>
            </a:r>
            <a:r>
              <a:rPr lang="pt-BR" sz="2000" b="1" dirty="0" smtClean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2000" b="1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aprumo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b="1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conduta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mantendo-se </a:t>
            </a:r>
            <a:r>
              <a:rPr lang="pt-BR" sz="2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todas as </a:t>
            </a:r>
            <a:r>
              <a:rPr lang="pt-BR" sz="20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circunstâncias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b="1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homens de carácter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2000" b="1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profissionais competentes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b="1" dirty="0">
                <a:solidFill>
                  <a:srgbClr val="00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cidadãos dignos</a:t>
            </a: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3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/>
          <p:cNvSpPr txBox="1">
            <a:spLocks/>
          </p:cNvSpPr>
          <p:nvPr/>
        </p:nvSpPr>
        <p:spPr>
          <a:xfrm>
            <a:off x="1330657" y="3808874"/>
            <a:ext cx="7813343" cy="97048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PT" sz="1800" dirty="0" smtClean="0">
              <a:solidFill>
                <a:srgbClr val="FBFBFB"/>
              </a:solidFill>
              <a:latin typeface="Gill Sans Light"/>
              <a:cs typeface="Gill Sans Ligh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335460" y="510511"/>
            <a:ext cx="3552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Instituição </a:t>
            </a:r>
            <a:r>
              <a:rPr lang="pt-PT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</a:t>
            </a:r>
            <a:endParaRPr lang="pt-PT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210" y="1447598"/>
            <a:ext cx="4286865" cy="2869520"/>
          </a:xfrm>
          <a:prstGeom prst="rect">
            <a:avLst/>
          </a:prstGeom>
          <a:ln w="349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583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330657" y="1828862"/>
            <a:ext cx="7573860" cy="278537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pt-BR" sz="2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PT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Repositório material e </a:t>
            </a:r>
            <a:r>
              <a:rPr lang="pt-PT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espiritual </a:t>
            </a:r>
            <a:r>
              <a:rPr lang="pt-PT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 vários </a:t>
            </a:r>
            <a:r>
              <a:rPr lang="pt-PT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corpos armados da Nação, desde a sua fundação, incorporando </a:t>
            </a:r>
            <a:r>
              <a:rPr lang="pt-PT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pt-PT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"família </a:t>
            </a:r>
            <a:r>
              <a:rPr lang="pt-PT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militar“.</a:t>
            </a: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PT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Não é apenas uma força militar de circunstância.</a:t>
            </a: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PT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Partilha valores e objetivos úteis à sociedade.</a:t>
            </a: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pt-PT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265341" y="1038375"/>
            <a:ext cx="4299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rgbClr val="00FFFF"/>
                </a:solidFill>
              </a:rPr>
              <a:t>«</a:t>
            </a:r>
            <a:r>
              <a:rPr lang="pt-PT" b="1" dirty="0" smtClean="0">
                <a:solidFill>
                  <a:srgbClr val="00FFFF"/>
                </a:solidFill>
              </a:rPr>
              <a:t>Invólucro</a:t>
            </a:r>
            <a:r>
              <a:rPr lang="pt-PT" b="1" dirty="0">
                <a:solidFill>
                  <a:srgbClr val="00FFFF"/>
                </a:solidFill>
              </a:rPr>
              <a:t>» das Forças Armadas</a:t>
            </a:r>
          </a:p>
        </p:txBody>
      </p:sp>
    </p:spTree>
    <p:extLst>
      <p:ext uri="{BB962C8B-B14F-4D97-AF65-F5344CB8AC3E}">
        <p14:creationId xmlns:p14="http://schemas.microsoft.com/office/powerpoint/2010/main" val="334176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330657" y="2498903"/>
            <a:ext cx="7573860" cy="1877437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Instrumentos da </a:t>
            </a: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violência </a:t>
            </a: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colectiva </a:t>
            </a:r>
            <a:r>
              <a:rPr lang="pt-BR" sz="2000" i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vs</a:t>
            </a: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Interesse Nacional</a:t>
            </a: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PT" sz="20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Assenta em </a:t>
            </a: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factores materiais </a:t>
            </a:r>
            <a:r>
              <a:rPr lang="pt-BR" sz="1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(hierarquia, </a:t>
            </a:r>
            <a:r>
              <a:rPr lang="pt-BR" sz="14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organização e armamento)</a:t>
            </a: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espirituais </a:t>
            </a:r>
            <a:r>
              <a:rPr lang="pt-BR" sz="1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pt-BR" sz="14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ética, deontologia e </a:t>
            </a:r>
            <a:r>
              <a:rPr lang="pt-BR" sz="1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virtudes militares</a:t>
            </a:r>
            <a:r>
              <a:rPr lang="pt-BR" sz="14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PT" sz="20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endParaRPr lang="pt-PT" sz="4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265341" y="1539120"/>
            <a:ext cx="5731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rgbClr val="00FFFF"/>
                </a:solidFill>
              </a:rPr>
              <a:t>«</a:t>
            </a:r>
            <a:r>
              <a:rPr lang="pt-PT" b="1" dirty="0" smtClean="0">
                <a:solidFill>
                  <a:srgbClr val="00FFFF"/>
                </a:solidFill>
              </a:rPr>
              <a:t>Invólucro</a:t>
            </a:r>
            <a:r>
              <a:rPr lang="pt-PT" b="1" dirty="0">
                <a:solidFill>
                  <a:srgbClr val="00FFFF"/>
                </a:solidFill>
              </a:rPr>
              <a:t>» das Forças </a:t>
            </a:r>
            <a:r>
              <a:rPr lang="pt-PT" b="1" dirty="0" smtClean="0">
                <a:solidFill>
                  <a:srgbClr val="00FFFF"/>
                </a:solidFill>
              </a:rPr>
              <a:t>Armadas </a:t>
            </a:r>
            <a:r>
              <a:rPr lang="pt-PT" sz="1600" dirty="0" smtClean="0">
                <a:solidFill>
                  <a:srgbClr val="00FFFF"/>
                </a:solidFill>
              </a:rPr>
              <a:t>(continuação)</a:t>
            </a:r>
            <a:endParaRPr lang="pt-PT" sz="16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330657" y="1556593"/>
            <a:ext cx="7573860" cy="3170099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533400" indent="-342900" algn="just">
              <a:lnSpc>
                <a:spcPct val="200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"/>
            </a:pP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Risco </a:t>
            </a: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vida</a:t>
            </a:r>
            <a:endParaRPr lang="pt-PT" sz="20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indent="-342900" algn="just">
              <a:lnSpc>
                <a:spcPct val="200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"/>
            </a:pP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Sujeição a preceitos rígidos de disciplina e hierarquia</a:t>
            </a:r>
            <a:endParaRPr lang="pt-PT" sz="20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indent="-342900" algn="just">
              <a:lnSpc>
                <a:spcPct val="200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"/>
            </a:pP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Dedicação exclusiva</a:t>
            </a:r>
            <a:endParaRPr lang="pt-PT" sz="20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indent="-342900" algn="just">
              <a:lnSpc>
                <a:spcPct val="200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"/>
            </a:pP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Disponibilidade permanente</a:t>
            </a:r>
            <a:endParaRPr lang="pt-PT" sz="20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indent="-342900" algn="just">
              <a:lnSpc>
                <a:spcPct val="200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"/>
            </a:pP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Mobilidade </a:t>
            </a: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geográfica</a:t>
            </a:r>
            <a:endParaRPr lang="pt-PT" sz="20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255069" y="869353"/>
            <a:ext cx="4539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solidFill>
                  <a:srgbClr val="FFFF00"/>
                </a:solidFill>
              </a:rPr>
              <a:t>Características da profissão militar: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114129" y="4779343"/>
            <a:ext cx="1894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Exército Brasileiro</a:t>
            </a:r>
            <a:endParaRPr lang="pt-PT" sz="10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AM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TemplateAM</Template>
  <TotalTime>14218</TotalTime>
  <Words>607</Words>
  <Application>Microsoft Office PowerPoint</Application>
  <PresentationFormat>Apresentação no Ecrã (16:9)</PresentationFormat>
  <Paragraphs>136</Paragraphs>
  <Slides>19</Slides>
  <Notes>16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19</vt:i4>
      </vt:variant>
    </vt:vector>
  </HeadingPairs>
  <TitlesOfParts>
    <vt:vector size="30" baseType="lpstr">
      <vt:lpstr>ＭＳ Ｐゴシック</vt:lpstr>
      <vt:lpstr>ＭＳ Ｐゴシック</vt:lpstr>
      <vt:lpstr>Arial</vt:lpstr>
      <vt:lpstr>Calibri</vt:lpstr>
      <vt:lpstr>Gill Sans Light</vt:lpstr>
      <vt:lpstr>Gill Sans MT</vt:lpstr>
      <vt:lpstr>Symbol</vt:lpstr>
      <vt:lpstr>Times New Roman</vt:lpstr>
      <vt:lpstr>Wingdings</vt:lpstr>
      <vt:lpstr>TemplateAM</vt:lpstr>
      <vt:lpstr>1_Custom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à EPQ do  Exercício Leão 13</dc:title>
  <dc:creator>00371884</dc:creator>
  <cp:lastModifiedBy>TCOR INF João Leal</cp:lastModifiedBy>
  <cp:revision>202</cp:revision>
  <dcterms:created xsi:type="dcterms:W3CDTF">2013-06-25T22:21:52Z</dcterms:created>
  <dcterms:modified xsi:type="dcterms:W3CDTF">2017-02-22T15:37:35Z</dcterms:modified>
</cp:coreProperties>
</file>